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4"/>
  </p:notesMasterIdLst>
  <p:sldIdLst>
    <p:sldId id="291" r:id="rId2"/>
    <p:sldId id="320" r:id="rId3"/>
    <p:sldId id="260" r:id="rId4"/>
    <p:sldId id="325" r:id="rId5"/>
    <p:sldId id="326" r:id="rId6"/>
    <p:sldId id="327" r:id="rId7"/>
    <p:sldId id="328" r:id="rId8"/>
    <p:sldId id="329" r:id="rId9"/>
    <p:sldId id="321" r:id="rId10"/>
    <p:sldId id="322" r:id="rId11"/>
    <p:sldId id="330" r:id="rId12"/>
    <p:sldId id="323" r:id="rId13"/>
    <p:sldId id="324" r:id="rId14"/>
    <p:sldId id="331" r:id="rId15"/>
    <p:sldId id="269" r:id="rId16"/>
    <p:sldId id="275" r:id="rId17"/>
    <p:sldId id="276" r:id="rId18"/>
    <p:sldId id="313" r:id="rId19"/>
    <p:sldId id="278" r:id="rId20"/>
    <p:sldId id="279" r:id="rId21"/>
    <p:sldId id="280" r:id="rId22"/>
    <p:sldId id="308" r:id="rId23"/>
    <p:sldId id="309" r:id="rId24"/>
    <p:sldId id="314" r:id="rId25"/>
    <p:sldId id="297" r:id="rId26"/>
    <p:sldId id="298" r:id="rId27"/>
    <p:sldId id="315" r:id="rId28"/>
    <p:sldId id="300" r:id="rId29"/>
    <p:sldId id="301" r:id="rId30"/>
    <p:sldId id="302" r:id="rId31"/>
    <p:sldId id="316" r:id="rId32"/>
    <p:sldId id="293" r:id="rId33"/>
    <p:sldId id="294" r:id="rId34"/>
    <p:sldId id="295" r:id="rId35"/>
    <p:sldId id="296" r:id="rId36"/>
    <p:sldId id="317" r:id="rId37"/>
    <p:sldId id="304" r:id="rId38"/>
    <p:sldId id="305" r:id="rId39"/>
    <p:sldId id="306" r:id="rId40"/>
    <p:sldId id="318" r:id="rId41"/>
    <p:sldId id="311" r:id="rId42"/>
    <p:sldId id="312" r:id="rId4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226" userDrawn="1">
          <p15:clr>
            <a:srgbClr val="A4A3A4"/>
          </p15:clr>
        </p15:guide>
        <p15:guide id="2" orient="horz" pos="391" userDrawn="1">
          <p15:clr>
            <a:srgbClr val="A4A3A4"/>
          </p15:clr>
        </p15:guide>
        <p15:guide id="3" orient="horz" pos="4133" userDrawn="1">
          <p15:clr>
            <a:srgbClr val="A4A3A4"/>
          </p15:clr>
        </p15:guide>
        <p15:guide id="4" pos="7446" userDrawn="1">
          <p15:clr>
            <a:srgbClr val="A4A3A4"/>
          </p15:clr>
        </p15:guide>
        <p15:guide id="5" pos="4452" userDrawn="1">
          <p15:clr>
            <a:srgbClr val="A4A3A4"/>
          </p15:clr>
        </p15:guide>
        <p15:guide id="6" orient="horz" pos="1525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5" roundtripDataSignature="AMtx7mh+6TPgIolihzHEbs83OXhaZxUNl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апралов Алексей" initials="КА" lastIdx="1" clrIdx="0">
    <p:extLst>
      <p:ext uri="{19B8F6BF-5375-455C-9EA6-DF929625EA0E}">
        <p15:presenceInfo xmlns:p15="http://schemas.microsoft.com/office/powerpoint/2012/main" userId="S-1-5-21-1911647000-2762802280-1333040320-343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4B3"/>
    <a:srgbClr val="8AD6A0"/>
    <a:srgbClr val="400F08"/>
    <a:srgbClr val="E31E24"/>
    <a:srgbClr val="262522"/>
    <a:srgbClr val="58C476"/>
    <a:srgbClr val="92D050"/>
    <a:srgbClr val="FFB6BE"/>
    <a:srgbClr val="D1D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3A59256-2B78-4657-9665-F73D20108C81}">
  <a:tblStyle styleId="{E3A59256-2B78-4657-9665-F73D20108C81}" styleName="Table_0">
    <a:wholeTbl>
      <a:tcTxStyle b="off" i="off">
        <a:font>
          <a:latin typeface="Cera Pro Regular"/>
          <a:ea typeface="Cera Pro Regular"/>
          <a:cs typeface="Cera Pro Regular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7E7"/>
          </a:solidFill>
        </a:fill>
      </a:tcStyle>
    </a:wholeTbl>
    <a:band1H>
      <a:tcTxStyle/>
      <a:tcStyle>
        <a:tcBdr/>
        <a:fill>
          <a:solidFill>
            <a:srgbClr val="CACA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CA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era Pro Regular"/>
          <a:ea typeface="Cera Pro Regular"/>
          <a:cs typeface="Cera Pro Regular"/>
        </a:font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 i="off">
        <a:font>
          <a:latin typeface="Cera Pro Regular"/>
          <a:ea typeface="Cera Pro Regular"/>
          <a:cs typeface="Cera Pro Regular"/>
        </a:font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 i="off">
        <a:font>
          <a:latin typeface="Cera Pro Regular"/>
          <a:ea typeface="Cera Pro Regular"/>
          <a:cs typeface="Cera Pro Regular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dk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era Pro Regular"/>
          <a:ea typeface="Cera Pro Regular"/>
          <a:cs typeface="Cera Pro Regular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dk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43"/>
      </p:cViewPr>
      <p:guideLst>
        <p:guide pos="4226"/>
        <p:guide orient="horz" pos="391"/>
        <p:guide orient="horz" pos="4133"/>
        <p:guide pos="7446"/>
        <p:guide pos="4452"/>
        <p:guide orient="horz" pos="15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Jost" pitchFamily="2" charset="-52"/>
                <a:ea typeface="Jost" pitchFamily="2" charset="-52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Jost" pitchFamily="2" charset="-52"/>
                <a:ea typeface="Jost" pitchFamily="2" charset="-52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Jost" pitchFamily="2" charset="-52"/>
                <a:ea typeface="Jost" pitchFamily="2" charset="-52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Jost" pitchFamily="2" charset="-52"/>
                <a:ea typeface="Jost" pitchFamily="2" charset="-52"/>
              </a:defRPr>
            </a:lvl1pPr>
          </a:lstStyle>
          <a:p>
            <a:pPr algn="r"/>
            <a:fld id="{00000000-1234-1234-1234-123412341234}" type="slidenum">
              <a:rPr lang="ru-RU" sz="1200" smtClean="0">
                <a:solidFill>
                  <a:schemeClr val="dk1"/>
                </a:solidFill>
              </a:rPr>
              <a:pPr algn="r"/>
              <a:t>‹#›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69536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Jost" pitchFamily="2" charset="-52"/>
        <a:ea typeface="Jost" pitchFamily="2" charset="-52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368" name="Google Shape;36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0139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90232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3407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34957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45768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0477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90083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24322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94769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6484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82675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86850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46500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22147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26169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54593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4682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428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988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58838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2196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92943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04776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90083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58838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58838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83885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04776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90083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54775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86331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0392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6153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5557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8173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5418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4314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9848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иаграмма">
  <p:cSld name="Диаграмма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3"/>
          <p:cNvSpPr/>
          <p:nvPr/>
        </p:nvSpPr>
        <p:spPr>
          <a:xfrm rot="10800000" flipH="1">
            <a:off x="1" y="0"/>
            <a:ext cx="4067800" cy="6858000"/>
          </a:xfrm>
          <a:custGeom>
            <a:avLst/>
            <a:gdLst/>
            <a:ahLst/>
            <a:cxnLst/>
            <a:rect l="l" t="t" r="r" b="b"/>
            <a:pathLst>
              <a:path w="4067800" h="6858000" extrusionOk="0">
                <a:moveTo>
                  <a:pt x="0" y="0"/>
                </a:moveTo>
                <a:lnTo>
                  <a:pt x="3466029" y="0"/>
                </a:lnTo>
                <a:lnTo>
                  <a:pt x="4067800" y="608121"/>
                </a:lnTo>
                <a:lnTo>
                  <a:pt x="40678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Jost" pitchFamily="2" charset="-52"/>
              <a:ea typeface="Jost" pitchFamily="2" charset="-52"/>
              <a:cs typeface="Arial"/>
              <a:sym typeface="Arial"/>
            </a:endParaRPr>
          </a:p>
        </p:txBody>
      </p:sp>
      <p:sp>
        <p:nvSpPr>
          <p:cNvPr id="24" name="Google Shape;24;p13"/>
          <p:cNvSpPr txBox="1">
            <a:spLocks noGrp="1"/>
          </p:cNvSpPr>
          <p:nvPr>
            <p:ph type="title"/>
          </p:nvPr>
        </p:nvSpPr>
        <p:spPr>
          <a:xfrm>
            <a:off x="587376" y="457200"/>
            <a:ext cx="3041650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Jost" pitchFamily="2" charset="-52"/>
                <a:ea typeface="Jost" pitchFamily="2" charset="-52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" name="Google Shape;25;p13"/>
          <p:cNvSpPr txBox="1">
            <a:spLocks noGrp="1"/>
          </p:cNvSpPr>
          <p:nvPr>
            <p:ph type="body" idx="1"/>
          </p:nvPr>
        </p:nvSpPr>
        <p:spPr>
          <a:xfrm>
            <a:off x="587376" y="2997200"/>
            <a:ext cx="3041651" cy="32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Jost" pitchFamily="2" charset="-52"/>
                <a:ea typeface="Jost" pitchFamily="2" charset="-52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26" name="Google Shape;26;p13"/>
          <p:cNvSpPr>
            <a:spLocks noGrp="1"/>
          </p:cNvSpPr>
          <p:nvPr>
            <p:ph type="chart" idx="2"/>
          </p:nvPr>
        </p:nvSpPr>
        <p:spPr>
          <a:xfrm>
            <a:off x="4772026" y="457200"/>
            <a:ext cx="6773863" cy="47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Jost" pitchFamily="2" charset="-52"/>
                <a:ea typeface="Jost" pitchFamily="2" charset="-52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27" name="Google Shape;27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72025" y="6985001"/>
            <a:ext cx="7172325" cy="158115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13"/>
          <p:cNvSpPr txBox="1">
            <a:spLocks noGrp="1"/>
          </p:cNvSpPr>
          <p:nvPr>
            <p:ph type="body" idx="3"/>
          </p:nvPr>
        </p:nvSpPr>
        <p:spPr>
          <a:xfrm>
            <a:off x="4772025" y="5549900"/>
            <a:ext cx="6773863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Jost" pitchFamily="2" charset="-52"/>
                <a:ea typeface="Jost" pitchFamily="2" charset="-52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">
  <p:cSld name="Пользовательский макет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Имидж">
  <p:cSld name="Имидж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8076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" type="title">
  <p:cSld name="титульный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"/>
          <p:cNvSpPr/>
          <p:nvPr/>
        </p:nvSpPr>
        <p:spPr>
          <a:xfrm>
            <a:off x="0" y="0"/>
            <a:ext cx="8128000" cy="6858000"/>
          </a:xfrm>
          <a:prstGeom prst="rect">
            <a:avLst/>
          </a:prstGeom>
          <a:solidFill>
            <a:schemeClr val="dk2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 i="0" u="none" strike="noStrike" cap="non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29" name="Google Shape;29;p10"/>
          <p:cNvSpPr txBox="1">
            <a:spLocks noGrp="1"/>
          </p:cNvSpPr>
          <p:nvPr>
            <p:ph type="subTitle" idx="1"/>
          </p:nvPr>
        </p:nvSpPr>
        <p:spPr>
          <a:xfrm>
            <a:off x="499454" y="3765267"/>
            <a:ext cx="7628546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ctrTitle"/>
          </p:nvPr>
        </p:nvSpPr>
        <p:spPr>
          <a:xfrm>
            <a:off x="499454" y="2682877"/>
            <a:ext cx="7628546" cy="874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Jost"/>
              <a:buNone/>
              <a:defRPr sz="4800" b="1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0"/>
          <p:cNvSpPr/>
          <p:nvPr/>
        </p:nvSpPr>
        <p:spPr>
          <a:xfrm rot="10800000">
            <a:off x="7408796" y="1"/>
            <a:ext cx="4792728" cy="6858000"/>
          </a:xfrm>
          <a:custGeom>
            <a:avLst/>
            <a:gdLst/>
            <a:ahLst/>
            <a:cxnLst/>
            <a:rect l="l" t="t" r="r" b="b"/>
            <a:pathLst>
              <a:path w="4792728" h="6858000" extrusionOk="0">
                <a:moveTo>
                  <a:pt x="0" y="0"/>
                </a:moveTo>
                <a:lnTo>
                  <a:pt x="4792728" y="0"/>
                </a:lnTo>
                <a:lnTo>
                  <a:pt x="4200525" y="607947"/>
                </a:lnTo>
                <a:lnTo>
                  <a:pt x="420052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  <p:pic>
        <p:nvPicPr>
          <p:cNvPr id="32" name="Google Shape;3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9789" y="3027890"/>
            <a:ext cx="3025788" cy="7373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4586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главление">
  <p:cSld name="Оглавление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4"/>
          <p:cNvSpPr/>
          <p:nvPr/>
        </p:nvSpPr>
        <p:spPr>
          <a:xfrm rot="10800000" flipH="1">
            <a:off x="-61467" y="1"/>
            <a:ext cx="8065642" cy="6858000"/>
          </a:xfrm>
          <a:custGeom>
            <a:avLst/>
            <a:gdLst/>
            <a:ahLst/>
            <a:cxnLst/>
            <a:rect l="l" t="t" r="r" b="b"/>
            <a:pathLst>
              <a:path w="8065642" h="6858000" extrusionOk="0">
                <a:moveTo>
                  <a:pt x="0" y="0"/>
                </a:moveTo>
                <a:lnTo>
                  <a:pt x="7463871" y="0"/>
                </a:lnTo>
                <a:lnTo>
                  <a:pt x="8065642" y="608121"/>
                </a:lnTo>
                <a:lnTo>
                  <a:pt x="8065642" y="6858000"/>
                </a:lnTo>
                <a:lnTo>
                  <a:pt x="21265" y="6858000"/>
                </a:lnTo>
                <a:cubicBezTo>
                  <a:pt x="14177" y="4572000"/>
                  <a:pt x="7088" y="2286000"/>
                  <a:pt x="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Jost" pitchFamily="2" charset="-52"/>
              <a:ea typeface="Jost" pitchFamily="2" charset="-52"/>
              <a:cs typeface="Arial"/>
              <a:sym typeface="Arial"/>
            </a:endParaRPr>
          </a:p>
        </p:txBody>
      </p:sp>
      <p:sp>
        <p:nvSpPr>
          <p:cNvPr id="31" name="Google Shape;31;p14"/>
          <p:cNvSpPr txBox="1">
            <a:spLocks noGrp="1"/>
          </p:cNvSpPr>
          <p:nvPr>
            <p:ph type="body" idx="1"/>
          </p:nvPr>
        </p:nvSpPr>
        <p:spPr>
          <a:xfrm>
            <a:off x="587375" y="500063"/>
            <a:ext cx="7056438" cy="568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Jost" pitchFamily="2" charset="-52"/>
                <a:ea typeface="Jost" pitchFamily="2" charset="-52"/>
                <a:cs typeface="Arial"/>
                <a:sym typeface="Arial"/>
              </a:defRPr>
            </a:lvl1pPr>
            <a:lvl2pPr marL="914400" lvl="1" indent="-3810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2" name="Google Shape;32;p14"/>
          <p:cNvSpPr txBox="1">
            <a:spLocks noGrp="1"/>
          </p:cNvSpPr>
          <p:nvPr>
            <p:ph type="body" idx="2"/>
          </p:nvPr>
        </p:nvSpPr>
        <p:spPr>
          <a:xfrm>
            <a:off x="8292656" y="500063"/>
            <a:ext cx="3311969" cy="568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  <a:latin typeface="Jost" pitchFamily="2" charset="-52"/>
                <a:ea typeface="Jost" pitchFamily="2" charset="-52"/>
                <a:cs typeface="Arial"/>
                <a:sym typeface="Arial"/>
              </a:defRPr>
            </a:lvl1pPr>
            <a:lvl2pPr marL="914400" lvl="1" indent="-3810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 + картинка">
  <p:cSld name="текст + картинка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/>
          <p:nvPr/>
        </p:nvSpPr>
        <p:spPr>
          <a:xfrm rot="10800000" flipH="1">
            <a:off x="-61467" y="1"/>
            <a:ext cx="8065642" cy="6858000"/>
          </a:xfrm>
          <a:custGeom>
            <a:avLst/>
            <a:gdLst/>
            <a:ahLst/>
            <a:cxnLst/>
            <a:rect l="l" t="t" r="r" b="b"/>
            <a:pathLst>
              <a:path w="8065642" h="6858000" extrusionOk="0">
                <a:moveTo>
                  <a:pt x="0" y="0"/>
                </a:moveTo>
                <a:lnTo>
                  <a:pt x="7463871" y="0"/>
                </a:lnTo>
                <a:lnTo>
                  <a:pt x="8065642" y="608121"/>
                </a:lnTo>
                <a:lnTo>
                  <a:pt x="8065642" y="6858000"/>
                </a:lnTo>
                <a:lnTo>
                  <a:pt x="21265" y="6858000"/>
                </a:lnTo>
                <a:cubicBezTo>
                  <a:pt x="14177" y="4572000"/>
                  <a:pt x="7088" y="2286000"/>
                  <a:pt x="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Jost" pitchFamily="2" charset="-52"/>
              <a:ea typeface="Jost" pitchFamily="2" charset="-52"/>
              <a:cs typeface="Arial"/>
              <a:sym typeface="Arial"/>
            </a:endParaRPr>
          </a:p>
        </p:txBody>
      </p:sp>
      <p:sp>
        <p:nvSpPr>
          <p:cNvPr id="35" name="Google Shape;35;p15"/>
          <p:cNvSpPr txBox="1">
            <a:spLocks noGrp="1"/>
          </p:cNvSpPr>
          <p:nvPr>
            <p:ph type="title"/>
          </p:nvPr>
        </p:nvSpPr>
        <p:spPr>
          <a:xfrm>
            <a:off x="587375" y="457200"/>
            <a:ext cx="6759723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Jost" pitchFamily="2" charset="-52"/>
                <a:ea typeface="Jost" pitchFamily="2" charset="-52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" name="Google Shape;36;p15"/>
          <p:cNvSpPr txBox="1">
            <a:spLocks noGrp="1"/>
          </p:cNvSpPr>
          <p:nvPr>
            <p:ph type="body" idx="1"/>
          </p:nvPr>
        </p:nvSpPr>
        <p:spPr>
          <a:xfrm>
            <a:off x="587376" y="1809749"/>
            <a:ext cx="6759722" cy="4438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Jost" pitchFamily="2" charset="-52"/>
                <a:ea typeface="Jost" pitchFamily="2" charset="-52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 + картинка (белый)">
  <p:cSld name="текст + картинка (белый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6"/>
          <p:cNvSpPr/>
          <p:nvPr/>
        </p:nvSpPr>
        <p:spPr>
          <a:xfrm rot="10800000" flipH="1">
            <a:off x="-61467" y="1"/>
            <a:ext cx="8065642" cy="6858000"/>
          </a:xfrm>
          <a:custGeom>
            <a:avLst/>
            <a:gdLst/>
            <a:ahLst/>
            <a:cxnLst/>
            <a:rect l="l" t="t" r="r" b="b"/>
            <a:pathLst>
              <a:path w="8065642" h="6858000" extrusionOk="0">
                <a:moveTo>
                  <a:pt x="0" y="0"/>
                </a:moveTo>
                <a:lnTo>
                  <a:pt x="7463871" y="0"/>
                </a:lnTo>
                <a:lnTo>
                  <a:pt x="8065642" y="608121"/>
                </a:lnTo>
                <a:lnTo>
                  <a:pt x="8065642" y="6858000"/>
                </a:lnTo>
                <a:lnTo>
                  <a:pt x="21265" y="6858000"/>
                </a:lnTo>
                <a:cubicBezTo>
                  <a:pt x="14177" y="4572000"/>
                  <a:pt x="7088" y="2286000"/>
                  <a:pt x="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Jost" pitchFamily="2" charset="-52"/>
              <a:ea typeface="Jost" pitchFamily="2" charset="-52"/>
              <a:cs typeface="Arial"/>
              <a:sym typeface="Arial"/>
            </a:endParaRPr>
          </a:p>
        </p:txBody>
      </p:sp>
      <p:sp>
        <p:nvSpPr>
          <p:cNvPr id="39" name="Google Shape;39;p16"/>
          <p:cNvSpPr txBox="1">
            <a:spLocks noGrp="1"/>
          </p:cNvSpPr>
          <p:nvPr>
            <p:ph type="title"/>
          </p:nvPr>
        </p:nvSpPr>
        <p:spPr>
          <a:xfrm>
            <a:off x="587375" y="457200"/>
            <a:ext cx="6759723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Jost" pitchFamily="2" charset="-52"/>
                <a:ea typeface="Jost" pitchFamily="2" charset="-52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1"/>
          </p:nvPr>
        </p:nvSpPr>
        <p:spPr>
          <a:xfrm>
            <a:off x="587376" y="1809749"/>
            <a:ext cx="6759722" cy="4438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  <a:latin typeface="Jost" pitchFamily="2" charset="-52"/>
                <a:ea typeface="Jost" pitchFamily="2" charset="-52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Диаграмма">
  <p:cSld name="1_Диаграмма">
    <p:bg>
      <p:bgPr>
        <a:solidFill>
          <a:schemeClr val="dk2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7"/>
          <p:cNvSpPr/>
          <p:nvPr/>
        </p:nvSpPr>
        <p:spPr>
          <a:xfrm rot="10800000" flipH="1">
            <a:off x="1" y="0"/>
            <a:ext cx="4067800" cy="6858000"/>
          </a:xfrm>
          <a:custGeom>
            <a:avLst/>
            <a:gdLst/>
            <a:ahLst/>
            <a:cxnLst/>
            <a:rect l="l" t="t" r="r" b="b"/>
            <a:pathLst>
              <a:path w="4067800" h="6858000" extrusionOk="0">
                <a:moveTo>
                  <a:pt x="0" y="0"/>
                </a:moveTo>
                <a:lnTo>
                  <a:pt x="3466029" y="0"/>
                </a:lnTo>
                <a:lnTo>
                  <a:pt x="4067800" y="608121"/>
                </a:lnTo>
                <a:lnTo>
                  <a:pt x="40678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Jost" pitchFamily="2" charset="-52"/>
              <a:ea typeface="Jost" pitchFamily="2" charset="-52"/>
              <a:cs typeface="Arial"/>
              <a:sym typeface="Arial"/>
            </a:endParaRPr>
          </a:p>
        </p:txBody>
      </p:sp>
      <p:sp>
        <p:nvSpPr>
          <p:cNvPr id="43" name="Google Shape;43;p17"/>
          <p:cNvSpPr txBox="1">
            <a:spLocks noGrp="1"/>
          </p:cNvSpPr>
          <p:nvPr>
            <p:ph type="title"/>
          </p:nvPr>
        </p:nvSpPr>
        <p:spPr>
          <a:xfrm>
            <a:off x="587376" y="457200"/>
            <a:ext cx="3041650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Jost" pitchFamily="2" charset="-52"/>
                <a:ea typeface="Jost" pitchFamily="2" charset="-52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1"/>
          </p:nvPr>
        </p:nvSpPr>
        <p:spPr>
          <a:xfrm>
            <a:off x="587376" y="2997200"/>
            <a:ext cx="3041651" cy="32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  <a:latin typeface="Jost" pitchFamily="2" charset="-52"/>
                <a:ea typeface="Jost" pitchFamily="2" charset="-52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45" name="Google Shape;45;p17"/>
          <p:cNvSpPr>
            <a:spLocks noGrp="1"/>
          </p:cNvSpPr>
          <p:nvPr>
            <p:ph type="chart" idx="2"/>
          </p:nvPr>
        </p:nvSpPr>
        <p:spPr>
          <a:xfrm>
            <a:off x="4772026" y="457200"/>
            <a:ext cx="6773863" cy="47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2"/>
                </a:solidFill>
                <a:latin typeface="Jost" pitchFamily="2" charset="-52"/>
                <a:ea typeface="Jost" pitchFamily="2" charset="-52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46" name="Google Shape;46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72025" y="6985001"/>
            <a:ext cx="7172325" cy="158115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7"/>
          <p:cNvSpPr txBox="1">
            <a:spLocks noGrp="1"/>
          </p:cNvSpPr>
          <p:nvPr>
            <p:ph type="body" idx="3"/>
          </p:nvPr>
        </p:nvSpPr>
        <p:spPr>
          <a:xfrm>
            <a:off x="4772025" y="5549900"/>
            <a:ext cx="6773863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600"/>
              <a:buChar char="•"/>
              <a:defRPr sz="1600">
                <a:solidFill>
                  <a:schemeClr val="lt2"/>
                </a:solidFill>
                <a:latin typeface="Jost" pitchFamily="2" charset="-52"/>
                <a:ea typeface="Jost" pitchFamily="2" charset="-52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диаграммы">
  <p:cSld name="2 диаграммы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8"/>
          <p:cNvSpPr txBox="1">
            <a:spLocks noGrp="1"/>
          </p:cNvSpPr>
          <p:nvPr>
            <p:ph type="body" idx="1"/>
          </p:nvPr>
        </p:nvSpPr>
        <p:spPr>
          <a:xfrm>
            <a:off x="4483100" y="5461000"/>
            <a:ext cx="3467100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Jost" pitchFamily="2" charset="-52"/>
                <a:ea typeface="Jost" pitchFamily="2" charset="-52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2"/>
          </p:nvPr>
        </p:nvSpPr>
        <p:spPr>
          <a:xfrm>
            <a:off x="8366125" y="5461000"/>
            <a:ext cx="3467100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Jost" pitchFamily="2" charset="-52"/>
                <a:ea typeface="Jost" pitchFamily="2" charset="-52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1" name="Google Shape;51;p18"/>
          <p:cNvSpPr>
            <a:spLocks noGrp="1"/>
          </p:cNvSpPr>
          <p:nvPr>
            <p:ph type="chart" idx="3"/>
          </p:nvPr>
        </p:nvSpPr>
        <p:spPr>
          <a:xfrm>
            <a:off x="4483100" y="850900"/>
            <a:ext cx="3467100" cy="42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Jost" pitchFamily="2" charset="-52"/>
                <a:ea typeface="Jost" pitchFamily="2" charset="-52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2" name="Google Shape;52;p18"/>
          <p:cNvSpPr>
            <a:spLocks noGrp="1"/>
          </p:cNvSpPr>
          <p:nvPr>
            <p:ph type="chart" idx="4"/>
          </p:nvPr>
        </p:nvSpPr>
        <p:spPr>
          <a:xfrm>
            <a:off x="8331200" y="850900"/>
            <a:ext cx="3467100" cy="42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Jost" pitchFamily="2" charset="-52"/>
                <a:ea typeface="Jost" pitchFamily="2" charset="-52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3" name="Google Shape;53;p18"/>
          <p:cNvSpPr/>
          <p:nvPr/>
        </p:nvSpPr>
        <p:spPr>
          <a:xfrm rot="10800000" flipH="1">
            <a:off x="1" y="0"/>
            <a:ext cx="4067800" cy="6858000"/>
          </a:xfrm>
          <a:custGeom>
            <a:avLst/>
            <a:gdLst/>
            <a:ahLst/>
            <a:cxnLst/>
            <a:rect l="l" t="t" r="r" b="b"/>
            <a:pathLst>
              <a:path w="4067800" h="6858000" extrusionOk="0">
                <a:moveTo>
                  <a:pt x="0" y="0"/>
                </a:moveTo>
                <a:lnTo>
                  <a:pt x="3466029" y="0"/>
                </a:lnTo>
                <a:lnTo>
                  <a:pt x="4067800" y="608121"/>
                </a:lnTo>
                <a:lnTo>
                  <a:pt x="40678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Jost" pitchFamily="2" charset="-52"/>
              <a:ea typeface="Jost" pitchFamily="2" charset="-52"/>
              <a:cs typeface="Arial"/>
              <a:sym typeface="Arial"/>
            </a:endParaRPr>
          </a:p>
        </p:txBody>
      </p:sp>
      <p:sp>
        <p:nvSpPr>
          <p:cNvPr id="54" name="Google Shape;54;p18"/>
          <p:cNvSpPr txBox="1">
            <a:spLocks noGrp="1"/>
          </p:cNvSpPr>
          <p:nvPr>
            <p:ph type="title"/>
          </p:nvPr>
        </p:nvSpPr>
        <p:spPr>
          <a:xfrm>
            <a:off x="587376" y="457200"/>
            <a:ext cx="3041650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Jost" pitchFamily="2" charset="-52"/>
                <a:ea typeface="Jost" pitchFamily="2" charset="-52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" name="Google Shape;55;p18"/>
          <p:cNvSpPr txBox="1">
            <a:spLocks noGrp="1"/>
          </p:cNvSpPr>
          <p:nvPr>
            <p:ph type="body" idx="5"/>
          </p:nvPr>
        </p:nvSpPr>
        <p:spPr>
          <a:xfrm>
            <a:off x="587376" y="2997200"/>
            <a:ext cx="3041651" cy="32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Jost" pitchFamily="2" charset="-52"/>
                <a:ea typeface="Jost" pitchFamily="2" charset="-52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объекта">
  <p:cSld name="4 объекта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9"/>
          <p:cNvSpPr/>
          <p:nvPr/>
        </p:nvSpPr>
        <p:spPr>
          <a:xfrm rot="10800000" flipH="1">
            <a:off x="1" y="0"/>
            <a:ext cx="4067800" cy="6858000"/>
          </a:xfrm>
          <a:custGeom>
            <a:avLst/>
            <a:gdLst/>
            <a:ahLst/>
            <a:cxnLst/>
            <a:rect l="l" t="t" r="r" b="b"/>
            <a:pathLst>
              <a:path w="4067800" h="6858000" extrusionOk="0">
                <a:moveTo>
                  <a:pt x="0" y="0"/>
                </a:moveTo>
                <a:lnTo>
                  <a:pt x="3466029" y="0"/>
                </a:lnTo>
                <a:lnTo>
                  <a:pt x="4067800" y="608121"/>
                </a:lnTo>
                <a:lnTo>
                  <a:pt x="40678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Jost" pitchFamily="2" charset="-52"/>
              <a:ea typeface="Jost" pitchFamily="2" charset="-52"/>
              <a:cs typeface="Arial"/>
              <a:sym typeface="Arial"/>
            </a:endParaRPr>
          </a:p>
        </p:txBody>
      </p:sp>
      <p:sp>
        <p:nvSpPr>
          <p:cNvPr id="58" name="Google Shape;58;p19"/>
          <p:cNvSpPr txBox="1">
            <a:spLocks noGrp="1"/>
          </p:cNvSpPr>
          <p:nvPr>
            <p:ph type="body" idx="1"/>
          </p:nvPr>
        </p:nvSpPr>
        <p:spPr>
          <a:xfrm>
            <a:off x="4791075" y="388380"/>
            <a:ext cx="3105150" cy="292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Jost" pitchFamily="2" charset="-52"/>
                <a:ea typeface="Jost" pitchFamily="2" charset="-52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9" name="Google Shape;59;p19"/>
          <p:cNvSpPr txBox="1">
            <a:spLocks noGrp="1"/>
          </p:cNvSpPr>
          <p:nvPr>
            <p:ph type="body" idx="2"/>
          </p:nvPr>
        </p:nvSpPr>
        <p:spPr>
          <a:xfrm>
            <a:off x="8108950" y="388380"/>
            <a:ext cx="3105150" cy="292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Jost" pitchFamily="2" charset="-52"/>
                <a:ea typeface="Jost" pitchFamily="2" charset="-52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3"/>
          </p:nvPr>
        </p:nvSpPr>
        <p:spPr>
          <a:xfrm>
            <a:off x="4791075" y="3556515"/>
            <a:ext cx="3105150" cy="292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Jost" pitchFamily="2" charset="-52"/>
                <a:ea typeface="Jost" pitchFamily="2" charset="-52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4"/>
          </p:nvPr>
        </p:nvSpPr>
        <p:spPr>
          <a:xfrm>
            <a:off x="8108950" y="3556515"/>
            <a:ext cx="3105150" cy="292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Jost" pitchFamily="2" charset="-52"/>
                <a:ea typeface="Jost" pitchFamily="2" charset="-52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2" name="Google Shape;62;p19"/>
          <p:cNvSpPr txBox="1">
            <a:spLocks noGrp="1"/>
          </p:cNvSpPr>
          <p:nvPr>
            <p:ph type="title"/>
          </p:nvPr>
        </p:nvSpPr>
        <p:spPr>
          <a:xfrm>
            <a:off x="587376" y="457200"/>
            <a:ext cx="3041650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Jost" pitchFamily="2" charset="-52"/>
                <a:ea typeface="Jost" pitchFamily="2" charset="-52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" name="Google Shape;63;p19"/>
          <p:cNvSpPr txBox="1">
            <a:spLocks noGrp="1"/>
          </p:cNvSpPr>
          <p:nvPr>
            <p:ph type="body" idx="5"/>
          </p:nvPr>
        </p:nvSpPr>
        <p:spPr>
          <a:xfrm>
            <a:off x="587376" y="2997200"/>
            <a:ext cx="3041651" cy="32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Jost" pitchFamily="2" charset="-52"/>
                <a:ea typeface="Jost" pitchFamily="2" charset="-52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pic>
        <p:nvPicPr>
          <p:cNvPr id="64" name="Google Shape;64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72025" y="6985001"/>
            <a:ext cx="7172325" cy="158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 объектов">
  <p:cSld name="9 объектов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/>
          <p:nvPr/>
        </p:nvSpPr>
        <p:spPr>
          <a:xfrm rot="10800000" flipH="1">
            <a:off x="1" y="0"/>
            <a:ext cx="4067800" cy="6858000"/>
          </a:xfrm>
          <a:custGeom>
            <a:avLst/>
            <a:gdLst/>
            <a:ahLst/>
            <a:cxnLst/>
            <a:rect l="l" t="t" r="r" b="b"/>
            <a:pathLst>
              <a:path w="4067800" h="6858000" extrusionOk="0">
                <a:moveTo>
                  <a:pt x="0" y="0"/>
                </a:moveTo>
                <a:lnTo>
                  <a:pt x="3466029" y="0"/>
                </a:lnTo>
                <a:lnTo>
                  <a:pt x="4067800" y="608121"/>
                </a:lnTo>
                <a:lnTo>
                  <a:pt x="40678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Jost" pitchFamily="2" charset="-52"/>
              <a:ea typeface="Jost" pitchFamily="2" charset="-52"/>
              <a:cs typeface="Arial"/>
              <a:sym typeface="Arial"/>
            </a:endParaRPr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4838700" y="571500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Jost" pitchFamily="2" charset="-52"/>
                <a:ea typeface="Jost" pitchFamily="2" charset="-52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7061200" y="571500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Jost" pitchFamily="2" charset="-52"/>
                <a:ea typeface="Jost" pitchFamily="2" charset="-52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4838700" y="2566988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Jost" pitchFamily="2" charset="-52"/>
                <a:ea typeface="Jost" pitchFamily="2" charset="-52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7061200" y="2566988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Jost" pitchFamily="2" charset="-52"/>
                <a:ea typeface="Jost" pitchFamily="2" charset="-52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1" name="Google Shape;71;p20"/>
          <p:cNvSpPr txBox="1">
            <a:spLocks noGrp="1"/>
          </p:cNvSpPr>
          <p:nvPr>
            <p:ph type="body" idx="5"/>
          </p:nvPr>
        </p:nvSpPr>
        <p:spPr>
          <a:xfrm>
            <a:off x="4838700" y="4562476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Jost" pitchFamily="2" charset="-52"/>
                <a:ea typeface="Jost" pitchFamily="2" charset="-52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2" name="Google Shape;72;p20"/>
          <p:cNvSpPr txBox="1">
            <a:spLocks noGrp="1"/>
          </p:cNvSpPr>
          <p:nvPr>
            <p:ph type="body" idx="6"/>
          </p:nvPr>
        </p:nvSpPr>
        <p:spPr>
          <a:xfrm>
            <a:off x="7061200" y="4562476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Jost" pitchFamily="2" charset="-52"/>
                <a:ea typeface="Jost" pitchFamily="2" charset="-52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3" name="Google Shape;73;p20"/>
          <p:cNvSpPr txBox="1">
            <a:spLocks noGrp="1"/>
          </p:cNvSpPr>
          <p:nvPr>
            <p:ph type="body" idx="7"/>
          </p:nvPr>
        </p:nvSpPr>
        <p:spPr>
          <a:xfrm>
            <a:off x="9283700" y="571500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Jost" pitchFamily="2" charset="-52"/>
                <a:ea typeface="Jost" pitchFamily="2" charset="-52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4" name="Google Shape;74;p20"/>
          <p:cNvSpPr txBox="1">
            <a:spLocks noGrp="1"/>
          </p:cNvSpPr>
          <p:nvPr>
            <p:ph type="body" idx="8"/>
          </p:nvPr>
        </p:nvSpPr>
        <p:spPr>
          <a:xfrm>
            <a:off x="9283700" y="2566988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Jost" pitchFamily="2" charset="-52"/>
                <a:ea typeface="Jost" pitchFamily="2" charset="-52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5" name="Google Shape;75;p20"/>
          <p:cNvSpPr txBox="1">
            <a:spLocks noGrp="1"/>
          </p:cNvSpPr>
          <p:nvPr>
            <p:ph type="body" idx="9"/>
          </p:nvPr>
        </p:nvSpPr>
        <p:spPr>
          <a:xfrm>
            <a:off x="9283700" y="4562476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Jost" pitchFamily="2" charset="-52"/>
                <a:ea typeface="Jost" pitchFamily="2" charset="-52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6" name="Google Shape;76;p20"/>
          <p:cNvSpPr txBox="1">
            <a:spLocks noGrp="1"/>
          </p:cNvSpPr>
          <p:nvPr>
            <p:ph type="title"/>
          </p:nvPr>
        </p:nvSpPr>
        <p:spPr>
          <a:xfrm>
            <a:off x="587376" y="457200"/>
            <a:ext cx="3041650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Jost" pitchFamily="2" charset="-52"/>
                <a:ea typeface="Jost" pitchFamily="2" charset="-52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20"/>
          <p:cNvSpPr txBox="1">
            <a:spLocks noGrp="1"/>
          </p:cNvSpPr>
          <p:nvPr>
            <p:ph type="body" idx="13"/>
          </p:nvPr>
        </p:nvSpPr>
        <p:spPr>
          <a:xfrm>
            <a:off x="587376" y="2997200"/>
            <a:ext cx="3041651" cy="32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Jost" pitchFamily="2" charset="-52"/>
                <a:ea typeface="Jost" pitchFamily="2" charset="-52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pic>
        <p:nvPicPr>
          <p:cNvPr id="78" name="Google Shape;78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72025" y="6985001"/>
            <a:ext cx="7172325" cy="158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следний слайд">
  <p:cSld name="Последни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1"/>
          <p:cNvSpPr/>
          <p:nvPr/>
        </p:nvSpPr>
        <p:spPr>
          <a:xfrm rot="10800000" flipH="1">
            <a:off x="1" y="0"/>
            <a:ext cx="4067800" cy="6858000"/>
          </a:xfrm>
          <a:custGeom>
            <a:avLst/>
            <a:gdLst/>
            <a:ahLst/>
            <a:cxnLst/>
            <a:rect l="l" t="t" r="r" b="b"/>
            <a:pathLst>
              <a:path w="4067800" h="6858000" extrusionOk="0">
                <a:moveTo>
                  <a:pt x="0" y="0"/>
                </a:moveTo>
                <a:lnTo>
                  <a:pt x="3466029" y="0"/>
                </a:lnTo>
                <a:lnTo>
                  <a:pt x="4067800" y="608121"/>
                </a:lnTo>
                <a:lnTo>
                  <a:pt x="40678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Jost" pitchFamily="2" charset="-52"/>
              <a:ea typeface="Jost" pitchFamily="2" charset="-52"/>
              <a:cs typeface="Arial"/>
              <a:sym typeface="Arial"/>
            </a:endParaRPr>
          </a:p>
        </p:txBody>
      </p:sp>
      <p:pic>
        <p:nvPicPr>
          <p:cNvPr id="81" name="Google Shape;8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7408" y="481669"/>
            <a:ext cx="2590529" cy="1008062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21"/>
          <p:cNvSpPr txBox="1">
            <a:spLocks noGrp="1"/>
          </p:cNvSpPr>
          <p:nvPr>
            <p:ph type="body" idx="1"/>
          </p:nvPr>
        </p:nvSpPr>
        <p:spPr>
          <a:xfrm>
            <a:off x="4481268" y="5637124"/>
            <a:ext cx="7285863" cy="946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Jost" pitchFamily="2" charset="-52"/>
                <a:ea typeface="Jost" pitchFamily="2" charset="-52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83" name="Google Shape;83;p21"/>
          <p:cNvSpPr txBox="1">
            <a:spLocks noGrp="1"/>
          </p:cNvSpPr>
          <p:nvPr>
            <p:ph type="body" idx="2"/>
          </p:nvPr>
        </p:nvSpPr>
        <p:spPr>
          <a:xfrm>
            <a:off x="587375" y="2816225"/>
            <a:ext cx="3167063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  <a:latin typeface="Jost" pitchFamily="2" charset="-52"/>
                <a:ea typeface="Jost" pitchFamily="2" charset="-52"/>
              </a:defRPr>
            </a:lvl1pPr>
            <a:lvl2pPr marL="914400" lvl="1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200"/>
              <a:buChar char="•"/>
              <a:defRPr sz="1200">
                <a:solidFill>
                  <a:schemeClr val="lt2"/>
                </a:solidFill>
              </a:defRPr>
            </a:lvl2pPr>
            <a:lvl3pPr marL="1371600" lvl="2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200"/>
              <a:buChar char="•"/>
              <a:defRPr sz="1200">
                <a:solidFill>
                  <a:schemeClr val="lt2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200"/>
              <a:buChar char="•"/>
              <a:defRPr sz="1200">
                <a:solidFill>
                  <a:schemeClr val="lt2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200"/>
              <a:buChar char="•"/>
              <a:defRPr sz="1200">
                <a:solidFill>
                  <a:schemeClr val="l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  <p15:guide id="2" orient="horz" pos="177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838200" y="2002631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Jost" pitchFamily="2" charset="-52"/>
          <a:ea typeface="Jost" pitchFamily="2" charset="-52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Jost" pitchFamily="2" charset="-52"/>
          <a:ea typeface="Jost" pitchFamily="2" charset="-52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70">
          <p15:clr>
            <a:srgbClr val="F26B43"/>
          </p15:clr>
        </p15:guide>
        <p15:guide id="2" orient="horz" pos="1888">
          <p15:clr>
            <a:srgbClr val="F26B43"/>
          </p15:clr>
        </p15:guide>
        <p15:guide id="3" pos="5042">
          <p15:clr>
            <a:srgbClr val="F26B43"/>
          </p15:clr>
        </p15:guide>
        <p15:guide id="4" pos="2570">
          <p15:clr>
            <a:srgbClr val="F26B43"/>
          </p15:clr>
        </p15:guide>
        <p15:guide id="5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akshamat.kz/" TargetMode="External"/><Relationship Id="rId13" Type="http://schemas.openxmlformats.org/officeDocument/2006/relationships/hyperlink" Target="https://ipakyulibank.uz/physical/" TargetMode="External"/><Relationship Id="rId3" Type="http://schemas.openxmlformats.org/officeDocument/2006/relationships/hyperlink" Target="https://ru.xerox.ua/" TargetMode="External"/><Relationship Id="rId7" Type="http://schemas.openxmlformats.org/officeDocument/2006/relationships/hyperlink" Target="https://www.club100.kz/" TargetMode="External"/><Relationship Id="rId12" Type="http://schemas.openxmlformats.org/officeDocument/2006/relationships/hyperlink" Target="https://www.belveb.by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logistic-point.kz/" TargetMode="External"/><Relationship Id="rId11" Type="http://schemas.openxmlformats.org/officeDocument/2006/relationships/hyperlink" Target="https://nissan-global.by/" TargetMode="External"/><Relationship Id="rId5" Type="http://schemas.openxmlformats.org/officeDocument/2006/relationships/hyperlink" Target="https://ru.lexuskz.com/" TargetMode="External"/><Relationship Id="rId10" Type="http://schemas.openxmlformats.org/officeDocument/2006/relationships/hyperlink" Target="https://ch.bayer.by/" TargetMode="External"/><Relationship Id="rId4" Type="http://schemas.openxmlformats.org/officeDocument/2006/relationships/hyperlink" Target="https://www.toyotakz.com/" TargetMode="External"/><Relationship Id="rId9" Type="http://schemas.openxmlformats.org/officeDocument/2006/relationships/hyperlink" Target="https://www.rakhat.kz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459522" y="570473"/>
            <a:ext cx="3399043" cy="115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АВТОМОБИЛЬНЫЙ </a:t>
            </a: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ДИЛЕР</a:t>
            </a: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r>
              <a:rPr lang="ru-RU" sz="2400" dirty="0">
                <a:latin typeface="Jost SemiBold" pitchFamily="2" charset="-52"/>
                <a:ea typeface="Jost SemiBold" pitchFamily="2" charset="-52"/>
              </a:rPr>
              <a:t>РЕЗУЛЬТАТЫ</a:t>
            </a: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CA5FF926-91F0-4026-8ADB-822D8BA82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843350"/>
              </p:ext>
            </p:extLst>
          </p:nvPr>
        </p:nvGraphicFramePr>
        <p:xfrm>
          <a:off x="4532653" y="176189"/>
          <a:ext cx="7282232" cy="6394499"/>
        </p:xfrm>
        <a:graphic>
          <a:graphicData uri="http://schemas.openxmlformats.org/drawingml/2006/table">
            <a:tbl>
              <a:tblPr firstRow="1" firstCol="1" bandRow="1">
                <a:effectLst/>
                <a:tableStyleId>{616DA210-FB5B-4158-B5E0-FEB733F419BA}</a:tableStyleId>
              </a:tblPr>
              <a:tblGrid>
                <a:gridCol w="26209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88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26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24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24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5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75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5053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Jost" pitchFamily="2" charset="-52"/>
                        </a:rPr>
                        <a:t>Запросы</a:t>
                      </a:r>
                      <a:endParaRPr lang="ru-RU" sz="24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2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было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стало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изм.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было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стало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изм.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1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  <a:cs typeface="+mn-cs"/>
                          <a:sym typeface="Arial"/>
                        </a:rPr>
                        <a:t>land cruiser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1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тойота </a:t>
                      </a:r>
                      <a:r>
                        <a:rPr lang="ru-RU" sz="1400" b="0" u="none" strike="noStrike" dirty="0" err="1">
                          <a:effectLst/>
                          <a:latin typeface="Jost" pitchFamily="2" charset="-52"/>
                          <a:ea typeface="Jost" pitchFamily="2" charset="-52"/>
                        </a:rPr>
                        <a:t>хайлюкс</a:t>
                      </a:r>
                      <a:endParaRPr lang="ru-RU" sz="1400" b="0" u="none" strike="noStrike" dirty="0"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</a:rPr>
                        <a:t>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</a:rPr>
                        <a:t>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15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err="1">
                          <a:effectLst/>
                          <a:latin typeface="Jost" pitchFamily="2" charset="-52"/>
                          <a:ea typeface="Jost" pitchFamily="2" charset="-52"/>
                        </a:rPr>
                        <a:t>toyota</a:t>
                      </a:r>
                      <a:r>
                        <a:rPr lang="en-US" sz="1400" b="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 land cruiser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</a:rPr>
                        <a:t>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</a:rPr>
                        <a:t>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61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err="1">
                          <a:effectLst/>
                          <a:latin typeface="Jost" pitchFamily="2" charset="-52"/>
                          <a:ea typeface="Jost" pitchFamily="2" charset="-52"/>
                        </a:rPr>
                        <a:t>toyota</a:t>
                      </a:r>
                      <a:r>
                        <a:rPr lang="en-US" sz="1400" b="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 </a:t>
                      </a:r>
                      <a:r>
                        <a:rPr lang="en-US" sz="1400" b="0" u="none" strike="noStrike" dirty="0" err="1">
                          <a:effectLst/>
                          <a:latin typeface="Jost" pitchFamily="2" charset="-52"/>
                          <a:ea typeface="Jost" pitchFamily="2" charset="-52"/>
                        </a:rPr>
                        <a:t>hilux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</a:rPr>
                        <a:t>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</a:rPr>
                        <a:t>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0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err="1">
                          <a:effectLst/>
                          <a:latin typeface="Jost" pitchFamily="2" charset="-52"/>
                          <a:ea typeface="Jost" pitchFamily="2" charset="-52"/>
                        </a:rPr>
                        <a:t>toyota</a:t>
                      </a:r>
                      <a:r>
                        <a:rPr lang="en-US" sz="1400" b="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 finance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15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тойота </a:t>
                      </a:r>
                      <a:r>
                        <a:rPr lang="ru-RU" sz="1400" b="0" u="none" strike="noStrike" dirty="0" err="1">
                          <a:effectLst/>
                          <a:latin typeface="Jost" pitchFamily="2" charset="-52"/>
                          <a:ea typeface="Jost" pitchFamily="2" charset="-52"/>
                        </a:rPr>
                        <a:t>хайлюкс</a:t>
                      </a:r>
                      <a:r>
                        <a:rPr lang="ru-RU" sz="1400" b="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 цена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15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тойота трейд ин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61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err="1">
                          <a:effectLst/>
                          <a:latin typeface="Jost" pitchFamily="2" charset="-52"/>
                          <a:ea typeface="Jost" pitchFamily="2" charset="-52"/>
                        </a:rPr>
                        <a:t>toyota</a:t>
                      </a:r>
                      <a:r>
                        <a:rPr lang="en-US" sz="1400" b="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 corolla </a:t>
                      </a:r>
                      <a:r>
                        <a:rPr lang="ru-RU" sz="1400" b="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характеристики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10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10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61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тойота страхование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15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тойота </a:t>
                      </a:r>
                      <a:r>
                        <a:rPr lang="ru-RU" sz="1400" b="0" u="none" strike="noStrike" dirty="0" err="1">
                          <a:effectLst/>
                          <a:latin typeface="Jost" pitchFamily="2" charset="-52"/>
                          <a:ea typeface="Jost" pitchFamily="2" charset="-52"/>
                        </a:rPr>
                        <a:t>финанс</a:t>
                      </a:r>
                      <a:r>
                        <a:rPr lang="ru-RU" sz="1400" b="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 </a:t>
                      </a:r>
                      <a:r>
                        <a:rPr lang="ru-RU" sz="1400" b="0" u="none" strike="noStrike" dirty="0" err="1">
                          <a:effectLst/>
                          <a:latin typeface="Jost" pitchFamily="2" charset="-52"/>
                          <a:ea typeface="Jost" pitchFamily="2" charset="-52"/>
                        </a:rPr>
                        <a:t>казахстан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60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  <a:cs typeface="+mn-cs"/>
                          <a:sym typeface="Arial"/>
                        </a:rPr>
                        <a:t>toyota</a:t>
                      </a:r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  <a:cs typeface="+mn-cs"/>
                          <a:sym typeface="Arial"/>
                        </a:rPr>
                        <a:t>hilux</a:t>
                      </a:r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  <a:cs typeface="+mn-cs"/>
                          <a:sym typeface="Arial"/>
                        </a:rPr>
                        <a:t> </a:t>
                      </a:r>
                      <a:r>
                        <a:rPr lang="ru-RU" sz="1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  <a:cs typeface="+mn-cs"/>
                          <a:sym typeface="Arial"/>
                        </a:rPr>
                        <a:t>казахстан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60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тойота лизинг</a:t>
                      </a:r>
                      <a:endParaRPr lang="en-US" sz="1400" b="0" u="none" strike="noStrike" dirty="0"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для юридических лиц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</a:rPr>
                        <a:t>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F01F1D-D187-403D-8B76-134278F141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441" y="311873"/>
            <a:ext cx="918029" cy="379146"/>
          </a:xfrm>
          <a:prstGeom prst="rect">
            <a:avLst/>
          </a:prstGeom>
          <a:effectLst/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417A43B-7CA6-4C96-9430-07971F4C08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761" y="329803"/>
            <a:ext cx="1174617" cy="38644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13649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CB46BE-6552-4010-A5B4-4919AD705B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013" y="1722951"/>
            <a:ext cx="7308850" cy="27179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1FFA43-4946-4A2F-8D31-90847E11B7FB}"/>
              </a:ext>
            </a:extLst>
          </p:cNvPr>
          <p:cNvSpPr txBox="1"/>
          <p:nvPr/>
        </p:nvSpPr>
        <p:spPr>
          <a:xfrm>
            <a:off x="4611517" y="4650001"/>
            <a:ext cx="678531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Jost"/>
              </a:rPr>
              <a:t>С момента переезда на новый домен трафика сайта Тойота вырос на 300%.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Jost"/>
              </a:rPr>
              <a:t>Рост обусловлен динамикой позиций сайта в поисковых системах,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Jost"/>
              </a:rPr>
              <a:t>также техническими доработками и продвижением сайта.</a:t>
            </a:r>
            <a:endParaRPr lang="ru-RU" dirty="0">
              <a:latin typeface="Jost"/>
            </a:endParaRPr>
          </a:p>
        </p:txBody>
      </p:sp>
      <p:sp>
        <p:nvSpPr>
          <p:cNvPr id="7" name="Google Shape;115;p5"/>
          <p:cNvSpPr txBox="1">
            <a:spLocks noGrp="1"/>
          </p:cNvSpPr>
          <p:nvPr>
            <p:ph type="title"/>
          </p:nvPr>
        </p:nvSpPr>
        <p:spPr>
          <a:xfrm>
            <a:off x="459522" y="570473"/>
            <a:ext cx="3399043" cy="115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АВТОМОБИЛЬНЫЙ </a:t>
            </a: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ДИЛЕР</a:t>
            </a: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endParaRPr lang="ru-RU" sz="2400" dirty="0">
              <a:latin typeface="Jost SemiBold" pitchFamily="2" charset="-52"/>
              <a:ea typeface="Jost SemiBold" pitchFamily="2" charset="-52"/>
            </a:endParaRPr>
          </a:p>
        </p:txBody>
      </p:sp>
      <p:sp>
        <p:nvSpPr>
          <p:cNvPr id="5" name="Google Shape;115;p5">
            <a:extLst>
              <a:ext uri="{FF2B5EF4-FFF2-40B4-BE49-F238E27FC236}">
                <a16:creationId xmlns:a16="http://schemas.microsoft.com/office/drawing/2014/main" id="{C932C600-CC18-4751-9F40-3715E99D1655}"/>
              </a:ext>
            </a:extLst>
          </p:cNvPr>
          <p:cNvSpPr txBox="1">
            <a:spLocks/>
          </p:cNvSpPr>
          <p:nvPr/>
        </p:nvSpPr>
        <p:spPr>
          <a:xfrm>
            <a:off x="461411" y="5807234"/>
            <a:ext cx="3779352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Jost" pitchFamily="2" charset="-52"/>
                <a:ea typeface="Jost" pitchFamily="2" charset="-52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400" dirty="0">
                <a:latin typeface="Jost SemiBold" pitchFamily="2" charset="-52"/>
                <a:ea typeface="Jost SemiBold" pitchFamily="2" charset="-52"/>
              </a:rPr>
              <a:t>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3204267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461411" y="609600"/>
            <a:ext cx="3779352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АВТОМОБИЛЬНЫЙ </a:t>
            </a: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ДИЛЕР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258EBC-8F2C-4940-A417-398E9C830268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823932" y="3951025"/>
            <a:ext cx="5230416" cy="3036044"/>
          </a:xfrm>
        </p:spPr>
        <p:txBody>
          <a:bodyPr/>
          <a:lstStyle/>
          <a:p>
            <a:pPr marL="127000" indent="0">
              <a:spcBef>
                <a:spcPts val="0"/>
              </a:spcBef>
              <a:buNone/>
            </a:pPr>
            <a:r>
              <a:rPr lang="ru-RU" dirty="0"/>
              <a:t>Организация переезда сайта на новый домен и на новый дизайн</a:t>
            </a:r>
            <a:endParaRPr lang="en-US" dirty="0"/>
          </a:p>
          <a:p>
            <a:pPr marL="127000" indent="0">
              <a:spcBef>
                <a:spcPts val="0"/>
              </a:spcBef>
              <a:buNone/>
            </a:pPr>
            <a:endParaRPr lang="ru-RU" dirty="0"/>
          </a:p>
          <a:p>
            <a:pPr marL="127000" indent="0">
              <a:spcBef>
                <a:spcPts val="0"/>
              </a:spcBef>
              <a:buNone/>
            </a:pPr>
            <a:r>
              <a:rPr lang="ru-RU" dirty="0"/>
              <a:t>Проработка семантики и структуры сайта </a:t>
            </a:r>
            <a:br>
              <a:rPr lang="ru-RU" dirty="0"/>
            </a:br>
            <a:endParaRPr lang="en-US" dirty="0"/>
          </a:p>
          <a:p>
            <a:pPr marL="127000" indent="0">
              <a:spcBef>
                <a:spcPts val="0"/>
              </a:spcBef>
              <a:buNone/>
            </a:pPr>
            <a:r>
              <a:rPr lang="ru-RU" dirty="0"/>
              <a:t>Регулирование создания новых страниц </a:t>
            </a:r>
            <a:br>
              <a:rPr lang="ru-RU" dirty="0"/>
            </a:br>
            <a:endParaRPr lang="en-US" dirty="0"/>
          </a:p>
          <a:p>
            <a:pPr marL="127000" indent="0">
              <a:spcBef>
                <a:spcPts val="0"/>
              </a:spcBef>
              <a:buNone/>
            </a:pPr>
            <a:r>
              <a:rPr lang="ru-RU" dirty="0"/>
              <a:t>Написание и регулировка внедрения мета-тегов на все страницы сайта </a:t>
            </a:r>
            <a:br>
              <a:rPr lang="ru-RU" dirty="0"/>
            </a:br>
            <a:endParaRPr lang="en-US" dirty="0"/>
          </a:p>
          <a:p>
            <a:pPr marL="127000" indent="0">
              <a:spcBef>
                <a:spcPts val="0"/>
              </a:spcBef>
              <a:buNone/>
            </a:pPr>
            <a:r>
              <a:rPr lang="ru-RU" dirty="0"/>
              <a:t>Доработка сайта и исправление тех. ошибок </a:t>
            </a:r>
            <a:endParaRPr lang="en-US" dirty="0"/>
          </a:p>
          <a:p>
            <a:pPr marL="127000" indent="0">
              <a:spcBef>
                <a:spcPts val="0"/>
              </a:spcBef>
              <a:buNone/>
            </a:pPr>
            <a:endParaRPr lang="en-US" dirty="0"/>
          </a:p>
          <a:p>
            <a:pPr marL="127000" indent="0">
              <a:spcBef>
                <a:spcPts val="0"/>
              </a:spcBef>
              <a:buNone/>
            </a:pPr>
            <a:r>
              <a:rPr lang="ru-RU" dirty="0"/>
              <a:t>Наращивание ссылочной массы</a:t>
            </a:r>
            <a:endParaRPr lang="en-US" dirty="0"/>
          </a:p>
          <a:p>
            <a:pPr marL="127000" indent="0">
              <a:spcBef>
                <a:spcPts val="0"/>
              </a:spcBef>
              <a:buNone/>
            </a:pPr>
            <a:br>
              <a:rPr lang="ru-RU" dirty="0"/>
            </a:b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69B0E8-F581-4BCE-959C-A326ED865BC4}"/>
              </a:ext>
            </a:extLst>
          </p:cNvPr>
          <p:cNvSpPr txBox="1"/>
          <p:nvPr/>
        </p:nvSpPr>
        <p:spPr>
          <a:xfrm>
            <a:off x="4537930" y="2374754"/>
            <a:ext cx="22860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Регион:</a:t>
            </a:r>
            <a:endParaRPr lang="en-US" sz="18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 </a:t>
            </a:r>
            <a:endParaRPr lang="en-US" sz="18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Срок продвижения:</a:t>
            </a:r>
            <a:endParaRPr lang="en-US" sz="18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Проведенные</a:t>
            </a:r>
            <a:br>
              <a:rPr lang="en-US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</a:br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работы:</a:t>
            </a:r>
            <a:endParaRPr lang="ru-RU" sz="1800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FE0CE6-BB7B-4BBD-A607-BDE2EC52EE61}"/>
              </a:ext>
            </a:extLst>
          </p:cNvPr>
          <p:cNvSpPr txBox="1"/>
          <p:nvPr/>
        </p:nvSpPr>
        <p:spPr>
          <a:xfrm>
            <a:off x="6997276" y="2420938"/>
            <a:ext cx="1970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Казахстан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01C12F-C122-4C96-BD5C-ADEDED42A57C}"/>
              </a:ext>
            </a:extLst>
          </p:cNvPr>
          <p:cNvSpPr txBox="1"/>
          <p:nvPr/>
        </p:nvSpPr>
        <p:spPr>
          <a:xfrm>
            <a:off x="6997276" y="3063545"/>
            <a:ext cx="1970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13 мес.</a:t>
            </a:r>
          </a:p>
        </p:txBody>
      </p:sp>
      <p:sp>
        <p:nvSpPr>
          <p:cNvPr id="2" name="Прямоугольник с двумя скругленными соседними углами 1"/>
          <p:cNvSpPr/>
          <p:nvPr/>
        </p:nvSpPr>
        <p:spPr>
          <a:xfrm rot="5400000">
            <a:off x="4726634" y="-7542"/>
            <a:ext cx="1348777" cy="264441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77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73A3B4-B50C-413E-A989-552449481CDF}"/>
              </a:ext>
            </a:extLst>
          </p:cNvPr>
          <p:cNvSpPr txBox="1"/>
          <p:nvPr/>
        </p:nvSpPr>
        <p:spPr>
          <a:xfrm>
            <a:off x="4845446" y="1447037"/>
            <a:ext cx="835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Jost" pitchFamily="2" charset="-52"/>
                <a:ea typeface="Jost" pitchFamily="2" charset="-52"/>
              </a:rPr>
              <a:t>lexus.kz</a:t>
            </a:r>
            <a:endParaRPr lang="ru-RU"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D6F8F9-408E-4CC2-864B-50045F67AD9C}"/>
              </a:ext>
            </a:extLst>
          </p:cNvPr>
          <p:cNvSpPr txBox="1"/>
          <p:nvPr/>
        </p:nvSpPr>
        <p:spPr>
          <a:xfrm>
            <a:off x="5004744" y="807715"/>
            <a:ext cx="516890" cy="707886"/>
          </a:xfrm>
          <a:prstGeom prst="rect">
            <a:avLst/>
          </a:prstGeom>
          <a:noFill/>
          <a:effectLst>
            <a:innerShdw blurRad="63500" dist="50800" dir="13500000">
              <a:schemeClr val="tx1">
                <a:alpha val="50000"/>
              </a:scheme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4</a:t>
            </a:r>
            <a:endParaRPr lang="ru-RU" sz="40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073582" y="680469"/>
            <a:ext cx="2879232" cy="125905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311" y="1116380"/>
            <a:ext cx="2180356" cy="47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02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CA5FF926-91F0-4026-8ADB-822D8BA82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186771"/>
              </p:ext>
            </p:extLst>
          </p:nvPr>
        </p:nvGraphicFramePr>
        <p:xfrm>
          <a:off x="4523689" y="283765"/>
          <a:ext cx="7282232" cy="6277199"/>
        </p:xfrm>
        <a:graphic>
          <a:graphicData uri="http://schemas.openxmlformats.org/drawingml/2006/table">
            <a:tbl>
              <a:tblPr firstRow="1" firstCol="1" bandRow="1">
                <a:effectLst/>
                <a:tableStyleId>{616DA210-FB5B-4158-B5E0-FEB733F419BA}</a:tableStyleId>
              </a:tblPr>
              <a:tblGrid>
                <a:gridCol w="26209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88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26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24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24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5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75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5053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Jost" pitchFamily="2" charset="-52"/>
                          <a:ea typeface="Jost" pitchFamily="2" charset="-52"/>
                        </a:rPr>
                        <a:t>Запросы</a:t>
                      </a:r>
                      <a:endParaRPr lang="ru-RU" sz="2400" b="0" dirty="0">
                        <a:effectLst/>
                        <a:latin typeface="Jost" pitchFamily="2" charset="-52"/>
                        <a:ea typeface="Jost" pitchFamily="2" charset="-5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b="0" dirty="0">
                        <a:effectLst/>
                        <a:latin typeface="Jost" pitchFamily="2" charset="-52"/>
                        <a:ea typeface="Jost" pitchFamily="2" charset="-5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b="0" dirty="0">
                        <a:effectLst/>
                        <a:latin typeface="Jost" pitchFamily="2" charset="-52"/>
                        <a:ea typeface="Jost" pitchFamily="2" charset="-5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2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  <a:ea typeface="Jost" pitchFamily="2" charset="-52"/>
                        </a:rPr>
                        <a:t>было</a:t>
                      </a:r>
                      <a:endParaRPr lang="ru-RU" sz="1600" b="0" dirty="0">
                        <a:effectLst/>
                        <a:latin typeface="Jost" pitchFamily="2" charset="-52"/>
                        <a:ea typeface="Jost" pitchFamily="2" charset="-5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  <a:ea typeface="Jost" pitchFamily="2" charset="-52"/>
                        </a:rPr>
                        <a:t>стало</a:t>
                      </a:r>
                      <a:endParaRPr lang="ru-RU" sz="1600" b="0" dirty="0">
                        <a:effectLst/>
                        <a:latin typeface="Jost" pitchFamily="2" charset="-52"/>
                        <a:ea typeface="Jost" pitchFamily="2" charset="-5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  <a:ea typeface="Jost" pitchFamily="2" charset="-52"/>
                        </a:rPr>
                        <a:t>изм.</a:t>
                      </a:r>
                      <a:endParaRPr lang="ru-RU" sz="1600" b="0" dirty="0">
                        <a:effectLst/>
                        <a:latin typeface="Jost" pitchFamily="2" charset="-52"/>
                        <a:ea typeface="Jost" pitchFamily="2" charset="-5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  <a:ea typeface="Jost" pitchFamily="2" charset="-52"/>
                        </a:rPr>
                        <a:t>было</a:t>
                      </a:r>
                      <a:endParaRPr lang="ru-RU" sz="1600" b="0" dirty="0">
                        <a:effectLst/>
                        <a:latin typeface="Jost" pitchFamily="2" charset="-52"/>
                        <a:ea typeface="Jost" pitchFamily="2" charset="-5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  <a:ea typeface="Jost" pitchFamily="2" charset="-52"/>
                        </a:rPr>
                        <a:t>стало</a:t>
                      </a:r>
                      <a:endParaRPr lang="ru-RU" sz="1600" b="0" dirty="0">
                        <a:effectLst/>
                        <a:latin typeface="Jost" pitchFamily="2" charset="-52"/>
                        <a:ea typeface="Jost" pitchFamily="2" charset="-5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  <a:ea typeface="Jost" pitchFamily="2" charset="-52"/>
                        </a:rPr>
                        <a:t>изм.</a:t>
                      </a:r>
                      <a:endParaRPr lang="ru-RU" sz="1600" b="0" dirty="0">
                        <a:effectLst/>
                        <a:latin typeface="Jost" pitchFamily="2" charset="-52"/>
                        <a:ea typeface="Jost" pitchFamily="2" charset="-5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1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  <a:cs typeface="+mn-cs"/>
                          <a:sym typeface="Arial"/>
                        </a:rPr>
                        <a:t>купить лексус с пробегом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1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продажа лексус с пробегом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3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4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15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Lexus Select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4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4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61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lexus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 es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цена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0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купить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lexus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 es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7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15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новый лексус </a:t>
                      </a:r>
                      <a:r>
                        <a:rPr lang="ru-RU" sz="1400" b="0" u="none" strike="noStrike" dirty="0" err="1">
                          <a:effectLst/>
                          <a:latin typeface="Jost" pitchFamily="2" charset="-52"/>
                          <a:ea typeface="Jost" pitchFamily="2" charset="-52"/>
                        </a:rPr>
                        <a:t>ес</a:t>
                      </a:r>
                      <a:r>
                        <a:rPr lang="ru-RU" sz="1400" b="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 цена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3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4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15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лексус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ls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1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5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61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lexus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ux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1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3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61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лексус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nx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в наличии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3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10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15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лексус ю-икс цена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1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60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сколько стоит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lexus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rx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3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1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10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60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лексус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gx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цена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1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3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F01F1D-D187-403D-8B76-134278F141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371" y="406399"/>
            <a:ext cx="918029" cy="379146"/>
          </a:xfrm>
          <a:prstGeom prst="rect">
            <a:avLst/>
          </a:prstGeom>
          <a:effectLst/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417A43B-7CA6-4C96-9430-07971F4C08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761" y="406399"/>
            <a:ext cx="1174617" cy="386449"/>
          </a:xfrm>
          <a:prstGeom prst="rect">
            <a:avLst/>
          </a:prstGeom>
          <a:effectLst/>
        </p:spPr>
      </p:pic>
      <p:sp>
        <p:nvSpPr>
          <p:cNvPr id="7" name="Google Shape;115;p5"/>
          <p:cNvSpPr txBox="1">
            <a:spLocks noGrp="1"/>
          </p:cNvSpPr>
          <p:nvPr>
            <p:ph type="title"/>
          </p:nvPr>
        </p:nvSpPr>
        <p:spPr>
          <a:xfrm>
            <a:off x="459522" y="570473"/>
            <a:ext cx="3399043" cy="115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АВТОМОБИЛЬНЫЙ </a:t>
            </a: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ДИЛЕР</a:t>
            </a: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endParaRPr lang="ru-RU" sz="2400" dirty="0">
              <a:latin typeface="Jost SemiBold" pitchFamily="2" charset="-52"/>
              <a:ea typeface="Jost SemiBold" pitchFamily="2" charset="-52"/>
            </a:endParaRPr>
          </a:p>
        </p:txBody>
      </p:sp>
      <p:sp>
        <p:nvSpPr>
          <p:cNvPr id="6" name="Google Shape;115;p5">
            <a:extLst>
              <a:ext uri="{FF2B5EF4-FFF2-40B4-BE49-F238E27FC236}">
                <a16:creationId xmlns:a16="http://schemas.microsoft.com/office/drawing/2014/main" id="{AA107931-4D4E-4A1A-A76A-03DC4E165BFE}"/>
              </a:ext>
            </a:extLst>
          </p:cNvPr>
          <p:cNvSpPr txBox="1">
            <a:spLocks/>
          </p:cNvSpPr>
          <p:nvPr/>
        </p:nvSpPr>
        <p:spPr>
          <a:xfrm>
            <a:off x="461411" y="5807234"/>
            <a:ext cx="3779352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Jost" pitchFamily="2" charset="-52"/>
                <a:ea typeface="Jost" pitchFamily="2" charset="-52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400" dirty="0">
                <a:latin typeface="Jost SemiBold" pitchFamily="2" charset="-52"/>
                <a:ea typeface="Jost SemiBold" pitchFamily="2" charset="-52"/>
              </a:rPr>
              <a:t>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967916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580103" y="501446"/>
            <a:ext cx="3032332" cy="115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АВТОМОБИЛЬНЫЙ </a:t>
            </a: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ДИЛЕР</a:t>
            </a:r>
            <a:br>
              <a:rPr lang="ru-RU" sz="2000" dirty="0">
                <a:latin typeface="Jost SemiBold" pitchFamily="2" charset="-52"/>
                <a:ea typeface="Jost SemiBold" pitchFamily="2" charset="-52"/>
              </a:rPr>
            </a:br>
            <a:endParaRPr lang="ru-RU" sz="2000" dirty="0">
              <a:latin typeface="Jost SemiBold" pitchFamily="2" charset="-52"/>
              <a:ea typeface="Jost SemiBold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DDD405-52D1-41B2-9D7C-ED79B1D4F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865" y="762537"/>
            <a:ext cx="7719753" cy="29914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8BC975-7066-48DB-AE5C-766AD21335AE}"/>
              </a:ext>
            </a:extLst>
          </p:cNvPr>
          <p:cNvSpPr txBox="1"/>
          <p:nvPr/>
        </p:nvSpPr>
        <p:spPr>
          <a:xfrm>
            <a:off x="4222865" y="4061351"/>
            <a:ext cx="69494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Jost"/>
              </a:rPr>
              <a:t>Динамика трафика Лексус с момента переезда на новый домен. Трафик вырос на 1000% из-за роста позиций нового домена, проведенных технических доработок и продвижения.</a:t>
            </a:r>
            <a:endParaRPr lang="ru-RU" dirty="0">
              <a:latin typeface="Jost"/>
            </a:endParaRPr>
          </a:p>
        </p:txBody>
      </p:sp>
      <p:sp>
        <p:nvSpPr>
          <p:cNvPr id="5" name="Google Shape;115;p5">
            <a:extLst>
              <a:ext uri="{FF2B5EF4-FFF2-40B4-BE49-F238E27FC236}">
                <a16:creationId xmlns:a16="http://schemas.microsoft.com/office/drawing/2014/main" id="{A627EF0B-B0F5-4F5B-911A-5569F8B84B5D}"/>
              </a:ext>
            </a:extLst>
          </p:cNvPr>
          <p:cNvSpPr txBox="1">
            <a:spLocks/>
          </p:cNvSpPr>
          <p:nvPr/>
        </p:nvSpPr>
        <p:spPr>
          <a:xfrm>
            <a:off x="461411" y="5807234"/>
            <a:ext cx="3779352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Jost" pitchFamily="2" charset="-52"/>
                <a:ea typeface="Jost" pitchFamily="2" charset="-52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400" dirty="0">
                <a:latin typeface="Jost SemiBold" pitchFamily="2" charset="-52"/>
                <a:ea typeface="Jost SemiBold" pitchFamily="2" charset="-52"/>
              </a:rPr>
              <a:t>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1753173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7073581" y="700565"/>
            <a:ext cx="2879232" cy="125905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461411" y="609600"/>
            <a:ext cx="3779352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КОМПАНИЯ ГРУЗОПЕРЕВОЗЧИК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258EBC-8F2C-4940-A417-398E9C830268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841777" y="3693439"/>
            <a:ext cx="4644361" cy="3036044"/>
          </a:xfrm>
        </p:spPr>
        <p:txBody>
          <a:bodyPr/>
          <a:lstStyle/>
          <a:p>
            <a:pPr marL="127000" indent="0">
              <a:buNone/>
            </a:pPr>
            <a:r>
              <a:rPr lang="ru-RU" dirty="0"/>
              <a:t>Проработка семантики и структуры сайта</a:t>
            </a:r>
          </a:p>
          <a:p>
            <a:pPr marL="127000" indent="0">
              <a:buNone/>
            </a:pPr>
            <a:r>
              <a:rPr lang="ru-RU" dirty="0"/>
              <a:t>Создание новых страниц и оптимизация</a:t>
            </a:r>
            <a:br>
              <a:rPr lang="en-US" dirty="0"/>
            </a:br>
            <a:r>
              <a:rPr lang="ru-RU" dirty="0"/>
              <a:t>мета-тегов</a:t>
            </a:r>
          </a:p>
          <a:p>
            <a:pPr marL="127000" indent="0">
              <a:buNone/>
            </a:pPr>
            <a:r>
              <a:rPr lang="ru-RU" dirty="0"/>
              <a:t>Доработки сайта и исправление тех. ошибок</a:t>
            </a:r>
          </a:p>
          <a:p>
            <a:pPr marL="127000" indent="0">
              <a:buNone/>
            </a:pPr>
            <a:r>
              <a:rPr lang="ru-RU" dirty="0"/>
              <a:t>Работа со ссылочной массой</a:t>
            </a:r>
          </a:p>
          <a:p>
            <a:pPr marL="127000" indent="0">
              <a:buNone/>
            </a:pPr>
            <a:r>
              <a:rPr lang="ru-RU" dirty="0"/>
              <a:t>Перелинковка</a:t>
            </a:r>
            <a:r>
              <a:rPr lang="en-US" dirty="0"/>
              <a:t> </a:t>
            </a:r>
            <a:r>
              <a:rPr lang="ru-RU" dirty="0"/>
              <a:t>внутри сайта</a:t>
            </a:r>
          </a:p>
          <a:p>
            <a:pPr marL="127000" indent="0">
              <a:buNone/>
            </a:pPr>
            <a:r>
              <a:rPr lang="ru-RU" dirty="0"/>
              <a:t>Работа над оптимизацией </a:t>
            </a:r>
            <a:r>
              <a:rPr lang="ru-RU" dirty="0" err="1"/>
              <a:t>сниппетов</a:t>
            </a:r>
            <a:endParaRPr lang="ru-RU" dirty="0"/>
          </a:p>
          <a:p>
            <a:pPr marL="127000" indent="0">
              <a:buNone/>
            </a:pPr>
            <a:r>
              <a:rPr lang="ru-RU" dirty="0"/>
              <a:t>Написание текстов</a:t>
            </a:r>
          </a:p>
          <a:p>
            <a:pPr marL="127000" indent="0">
              <a:buNone/>
            </a:pP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69B0E8-F581-4BCE-959C-A326ED865BC4}"/>
              </a:ext>
            </a:extLst>
          </p:cNvPr>
          <p:cNvSpPr txBox="1"/>
          <p:nvPr/>
        </p:nvSpPr>
        <p:spPr>
          <a:xfrm>
            <a:off x="4565823" y="2374754"/>
            <a:ext cx="22860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Регион:</a:t>
            </a:r>
            <a:endParaRPr lang="en-US" sz="18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 </a:t>
            </a:r>
            <a:endParaRPr lang="en-US" sz="18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Срок продвижения:</a:t>
            </a:r>
            <a:endParaRPr lang="en-US" sz="18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Проведенные</a:t>
            </a:r>
            <a:br>
              <a:rPr lang="en-US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</a:br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работы:</a:t>
            </a:r>
            <a:endParaRPr lang="ru-RU" sz="1800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FE0CE6-BB7B-4BBD-A607-BDE2EC52EE61}"/>
              </a:ext>
            </a:extLst>
          </p:cNvPr>
          <p:cNvSpPr txBox="1"/>
          <p:nvPr/>
        </p:nvSpPr>
        <p:spPr>
          <a:xfrm>
            <a:off x="6974929" y="2423448"/>
            <a:ext cx="1970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Казахстан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4BA59A-1471-4EBC-A94F-10C05E7CE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018" y="892809"/>
            <a:ext cx="2062789" cy="8851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601C12F-C122-4C96-BD5C-ADEDED42A57C}"/>
              </a:ext>
            </a:extLst>
          </p:cNvPr>
          <p:cNvSpPr txBox="1"/>
          <p:nvPr/>
        </p:nvSpPr>
        <p:spPr>
          <a:xfrm>
            <a:off x="6974929" y="3066055"/>
            <a:ext cx="1970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12 мес.</a:t>
            </a:r>
          </a:p>
        </p:txBody>
      </p:sp>
      <p:sp>
        <p:nvSpPr>
          <p:cNvPr id="2" name="Прямоугольник с двумя скругленными соседними углами 1"/>
          <p:cNvSpPr/>
          <p:nvPr/>
        </p:nvSpPr>
        <p:spPr>
          <a:xfrm rot="5400000">
            <a:off x="4726634" y="-7542"/>
            <a:ext cx="1348777" cy="264441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77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73A3B4-B50C-413E-A989-552449481CDF}"/>
              </a:ext>
            </a:extLst>
          </p:cNvPr>
          <p:cNvSpPr txBox="1"/>
          <p:nvPr/>
        </p:nvSpPr>
        <p:spPr>
          <a:xfrm>
            <a:off x="4512022" y="1411479"/>
            <a:ext cx="1502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Jost" pitchFamily="2" charset="-52"/>
                <a:ea typeface="Jost" pitchFamily="2" charset="-52"/>
              </a:rPr>
              <a:t>Logistic-pont</a:t>
            </a:r>
            <a:r>
              <a:rPr lang="en-US" dirty="0">
                <a:latin typeface="Jost" pitchFamily="2" charset="-52"/>
                <a:ea typeface="Jost" pitchFamily="2" charset="-52"/>
              </a:rPr>
              <a:t>.kz</a:t>
            </a:r>
            <a:endParaRPr lang="ru-RU"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D6F8F9-408E-4CC2-864B-50045F67AD9C}"/>
              </a:ext>
            </a:extLst>
          </p:cNvPr>
          <p:cNvSpPr txBox="1"/>
          <p:nvPr/>
        </p:nvSpPr>
        <p:spPr>
          <a:xfrm>
            <a:off x="5004744" y="807715"/>
            <a:ext cx="516890" cy="707886"/>
          </a:xfrm>
          <a:prstGeom prst="rect">
            <a:avLst/>
          </a:prstGeom>
          <a:noFill/>
          <a:effectLst>
            <a:innerShdw blurRad="63500" dist="50800" dir="13500000">
              <a:schemeClr val="tx1">
                <a:alpha val="50000"/>
              </a:scheme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5</a:t>
            </a:r>
            <a:endParaRPr lang="ru-RU" sz="40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1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526359" y="595972"/>
            <a:ext cx="3249227" cy="1240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КОМПАНИЯ ГРУЗОПЕРЕВОЗЧИК</a:t>
            </a: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endParaRPr lang="ru-RU" sz="2400" dirty="0">
              <a:latin typeface="Jost SemiBold" pitchFamily="2" charset="-52"/>
              <a:ea typeface="Jost SemiBold" pitchFamily="2" charset="-52"/>
            </a:endParaRP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CA5FF926-91F0-4026-8ADB-822D8BA82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608116"/>
              </p:ext>
            </p:extLst>
          </p:nvPr>
        </p:nvGraphicFramePr>
        <p:xfrm>
          <a:off x="4523689" y="283765"/>
          <a:ext cx="7282232" cy="6277199"/>
        </p:xfrm>
        <a:graphic>
          <a:graphicData uri="http://schemas.openxmlformats.org/drawingml/2006/table">
            <a:tbl>
              <a:tblPr firstRow="1" firstCol="1" bandRow="1">
                <a:effectLst/>
                <a:tableStyleId>{616DA210-FB5B-4158-B5E0-FEB733F419BA}</a:tableStyleId>
              </a:tblPr>
              <a:tblGrid>
                <a:gridCol w="26209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88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26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24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24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5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75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5053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Jost" pitchFamily="2" charset="-52"/>
                        </a:rPr>
                        <a:t>Запросы</a:t>
                      </a:r>
                      <a:endParaRPr lang="ru-RU" sz="24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2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было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стало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изм.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было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стало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изм.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1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u="none" strike="noStrike" dirty="0">
                          <a:effectLst/>
                          <a:latin typeface="Jost" pitchFamily="2" charset="-52"/>
                        </a:rPr>
                        <a:t>грузоперевозки </a:t>
                      </a:r>
                      <a:r>
                        <a:rPr lang="ru-RU" sz="1600" b="0" u="none" strike="noStrike" dirty="0" err="1">
                          <a:effectLst/>
                          <a:latin typeface="Jost" pitchFamily="2" charset="-52"/>
                        </a:rPr>
                        <a:t>алматы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54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1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u="none" strike="noStrike" dirty="0">
                          <a:effectLst/>
                          <a:latin typeface="Jost" pitchFamily="2" charset="-52"/>
                        </a:rPr>
                        <a:t>грузоперевозки </a:t>
                      </a:r>
                      <a:r>
                        <a:rPr lang="ru-RU" sz="1600" b="0" u="none" strike="noStrike" dirty="0" err="1">
                          <a:effectLst/>
                          <a:latin typeface="Jost" pitchFamily="2" charset="-52"/>
                        </a:rPr>
                        <a:t>астана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11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15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u="none" strike="noStrike" dirty="0">
                          <a:effectLst/>
                          <a:latin typeface="Jost" pitchFamily="2" charset="-52"/>
                        </a:rPr>
                        <a:t>Грузоперевозки</a:t>
                      </a:r>
                      <a:br>
                        <a:rPr lang="ru-RU" sz="1600" b="0" u="none" strike="noStrike" dirty="0">
                          <a:effectLst/>
                          <a:latin typeface="Jost" pitchFamily="2" charset="-52"/>
                        </a:rPr>
                      </a:br>
                      <a:r>
                        <a:rPr lang="ru-RU" sz="1600" b="0" u="none" strike="noStrike" dirty="0">
                          <a:effectLst/>
                          <a:latin typeface="Jost" pitchFamily="2" charset="-52"/>
                        </a:rPr>
                        <a:t>по </a:t>
                      </a:r>
                      <a:r>
                        <a:rPr lang="ru-RU" sz="1600" b="0" u="none" strike="noStrike" dirty="0" err="1">
                          <a:effectLst/>
                          <a:latin typeface="Jost" pitchFamily="2" charset="-52"/>
                        </a:rPr>
                        <a:t>казахстану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24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61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u="none" strike="noStrike" dirty="0">
                          <a:effectLst/>
                          <a:latin typeface="Jost" pitchFamily="2" charset="-52"/>
                        </a:rPr>
                        <a:t>перевозка грузов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11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0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u="none" strike="noStrike" dirty="0">
                          <a:effectLst/>
                          <a:latin typeface="Jost" pitchFamily="2" charset="-52"/>
                        </a:rPr>
                        <a:t>курьерская доставка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28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12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15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u="none" strike="noStrike" dirty="0">
                          <a:effectLst/>
                          <a:latin typeface="Jost" pitchFamily="2" charset="-52"/>
                        </a:rPr>
                        <a:t>курьерская доставка</a:t>
                      </a:r>
                      <a:br>
                        <a:rPr lang="ru-RU" sz="1600" b="0" u="none" strike="noStrike" dirty="0">
                          <a:effectLst/>
                          <a:latin typeface="Jost" pitchFamily="2" charset="-52"/>
                        </a:rPr>
                      </a:br>
                      <a:r>
                        <a:rPr lang="ru-RU" sz="1600" b="0" u="none" strike="noStrike" dirty="0">
                          <a:effectLst/>
                          <a:latin typeface="Jost" pitchFamily="2" charset="-52"/>
                        </a:rPr>
                        <a:t>по </a:t>
                      </a:r>
                      <a:r>
                        <a:rPr lang="ru-RU" sz="1600" b="0" u="none" strike="noStrike" dirty="0" err="1">
                          <a:effectLst/>
                          <a:latin typeface="Jost" pitchFamily="2" charset="-52"/>
                        </a:rPr>
                        <a:t>казахстану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15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15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u="none" strike="noStrike" dirty="0">
                          <a:effectLst/>
                          <a:latin typeface="Jost" pitchFamily="2" charset="-52"/>
                        </a:rPr>
                        <a:t>грузоперевозки </a:t>
                      </a:r>
                      <a:r>
                        <a:rPr lang="ru-RU" sz="1600" b="0" u="none" strike="noStrike" dirty="0" err="1">
                          <a:effectLst/>
                          <a:latin typeface="Jost" pitchFamily="2" charset="-52"/>
                        </a:rPr>
                        <a:t>караганда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15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61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u="none" strike="noStrike" dirty="0">
                          <a:effectLst/>
                          <a:latin typeface="Jost" pitchFamily="2" charset="-52"/>
                        </a:rPr>
                        <a:t>услуги грузчиков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17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13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61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u="none" strike="noStrike" dirty="0">
                          <a:effectLst/>
                          <a:latin typeface="Jost" pitchFamily="2" charset="-52"/>
                        </a:rPr>
                        <a:t>экспресс доставка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29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17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15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u="none" strike="noStrike" dirty="0">
                          <a:effectLst/>
                          <a:latin typeface="Jost" pitchFamily="2" charset="-52"/>
                        </a:rPr>
                        <a:t>грузоперевозки </a:t>
                      </a:r>
                      <a:r>
                        <a:rPr lang="ru-RU" sz="1600" b="0" u="none" strike="noStrike" dirty="0" err="1">
                          <a:effectLst/>
                          <a:latin typeface="Jost" pitchFamily="2" charset="-52"/>
                        </a:rPr>
                        <a:t>павлодар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13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60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u="none" strike="noStrike" dirty="0">
                          <a:effectLst/>
                          <a:latin typeface="Jost" pitchFamily="2" charset="-52"/>
                        </a:rPr>
                        <a:t>доставка грузов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85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11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+74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60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u="none" strike="noStrike" dirty="0">
                          <a:effectLst/>
                          <a:latin typeface="Jost" pitchFamily="2" charset="-52"/>
                        </a:rPr>
                        <a:t>доставка посылок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23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F01F1D-D187-403D-8B76-134278F141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371" y="406399"/>
            <a:ext cx="918029" cy="379146"/>
          </a:xfrm>
          <a:prstGeom prst="rect">
            <a:avLst/>
          </a:prstGeom>
          <a:effectLst/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417A43B-7CA6-4C96-9430-07971F4C08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761" y="406399"/>
            <a:ext cx="1174617" cy="386449"/>
          </a:xfrm>
          <a:prstGeom prst="rect">
            <a:avLst/>
          </a:prstGeom>
          <a:effectLst/>
        </p:spPr>
      </p:pic>
      <p:sp>
        <p:nvSpPr>
          <p:cNvPr id="6" name="Google Shape;115;p5">
            <a:extLst>
              <a:ext uri="{FF2B5EF4-FFF2-40B4-BE49-F238E27FC236}">
                <a16:creationId xmlns:a16="http://schemas.microsoft.com/office/drawing/2014/main" id="{72EBD79A-79B0-42E0-8B1E-C576AE727C55}"/>
              </a:ext>
            </a:extLst>
          </p:cNvPr>
          <p:cNvSpPr txBox="1">
            <a:spLocks/>
          </p:cNvSpPr>
          <p:nvPr/>
        </p:nvSpPr>
        <p:spPr>
          <a:xfrm>
            <a:off x="461411" y="5807234"/>
            <a:ext cx="3779352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Jost" pitchFamily="2" charset="-52"/>
                <a:ea typeface="Jost" pitchFamily="2" charset="-52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400" dirty="0">
                <a:latin typeface="Jost SemiBold" pitchFamily="2" charset="-52"/>
                <a:ea typeface="Jost SemiBold" pitchFamily="2" charset="-52"/>
              </a:rPr>
              <a:t>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2222121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431436" y="570473"/>
            <a:ext cx="3301718" cy="1240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КОМПАНИЯ ГРУЗОПЕРЕВОЗЧИК</a:t>
            </a: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endParaRPr lang="ru-RU" sz="2400" dirty="0">
              <a:latin typeface="Jost SemiBold" pitchFamily="2" charset="-52"/>
              <a:ea typeface="Jost SemiBold" pitchFamily="2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E830DF-ACD1-40FF-9570-8731D0C86EF1}"/>
              </a:ext>
            </a:extLst>
          </p:cNvPr>
          <p:cNvSpPr txBox="1"/>
          <p:nvPr/>
        </p:nvSpPr>
        <p:spPr>
          <a:xfrm>
            <a:off x="5231691" y="837995"/>
            <a:ext cx="5885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Jost" pitchFamily="2" charset="-52"/>
                <a:ea typeface="Jost" pitchFamily="2" charset="-52"/>
              </a:rPr>
              <a:t>Повышение позиций по ключевым запросам позволило увеличить трафик из поиска в 5-5,5 раза по сравнению с месяцем начала продвижения.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ACBE061-A401-4F0B-9895-8E32BB97A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882" y="3039294"/>
            <a:ext cx="7214633" cy="2732471"/>
          </a:xfrm>
          <a:prstGeom prst="rect">
            <a:avLst/>
          </a:prstGeom>
        </p:spPr>
      </p:pic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5C972D8A-9CBE-49B9-B149-0AD18C04572F}"/>
              </a:ext>
            </a:extLst>
          </p:cNvPr>
          <p:cNvCxnSpPr/>
          <p:nvPr/>
        </p:nvCxnSpPr>
        <p:spPr>
          <a:xfrm flipH="1">
            <a:off x="559837" y="83976"/>
            <a:ext cx="275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8BE1D28D-A49A-43E7-B00F-0E1CD2B8B78B}"/>
              </a:ext>
            </a:extLst>
          </p:cNvPr>
          <p:cNvCxnSpPr/>
          <p:nvPr/>
        </p:nvCxnSpPr>
        <p:spPr>
          <a:xfrm>
            <a:off x="5031083" y="4236252"/>
            <a:ext cx="401216" cy="735637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C5073E5-DA5B-4EA9-81F9-53AC733262E1}"/>
              </a:ext>
            </a:extLst>
          </p:cNvPr>
          <p:cNvSpPr txBox="1"/>
          <p:nvPr/>
        </p:nvSpPr>
        <p:spPr>
          <a:xfrm>
            <a:off x="5031083" y="3651477"/>
            <a:ext cx="1678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Jost" pitchFamily="2" charset="-52"/>
                <a:ea typeface="Jost" pitchFamily="2" charset="-52"/>
              </a:rPr>
              <a:t>Старт продвижения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B5575DAF-FE14-4662-AD6C-89D4093F3573}"/>
              </a:ext>
            </a:extLst>
          </p:cNvPr>
          <p:cNvCxnSpPr>
            <a:cxnSpLocks/>
          </p:cNvCxnSpPr>
          <p:nvPr/>
        </p:nvCxnSpPr>
        <p:spPr>
          <a:xfrm flipH="1">
            <a:off x="9664975" y="3209731"/>
            <a:ext cx="765110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5F0F7BB-D58A-4989-8F23-7D21C9F51F28}"/>
              </a:ext>
            </a:extLst>
          </p:cNvPr>
          <p:cNvSpPr txBox="1"/>
          <p:nvPr/>
        </p:nvSpPr>
        <p:spPr>
          <a:xfrm>
            <a:off x="10103008" y="2624956"/>
            <a:ext cx="1678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Jost" pitchFamily="2" charset="-52"/>
                <a:ea typeface="Jost" pitchFamily="2" charset="-52"/>
              </a:rPr>
              <a:t>Рост трафика</a:t>
            </a:r>
            <a:br>
              <a:rPr lang="ru-RU" sz="1600" dirty="0">
                <a:latin typeface="Jost" pitchFamily="2" charset="-52"/>
                <a:ea typeface="Jost" pitchFamily="2" charset="-52"/>
              </a:rPr>
            </a:br>
            <a:r>
              <a:rPr lang="ru-RU" sz="1600" dirty="0">
                <a:latin typeface="Jost" pitchFamily="2" charset="-52"/>
                <a:ea typeface="Jost" pitchFamily="2" charset="-52"/>
              </a:rPr>
              <a:t>в 5-5,5 раза</a:t>
            </a:r>
          </a:p>
        </p:txBody>
      </p:sp>
      <p:sp>
        <p:nvSpPr>
          <p:cNvPr id="10" name="Google Shape;115;p5">
            <a:extLst>
              <a:ext uri="{FF2B5EF4-FFF2-40B4-BE49-F238E27FC236}">
                <a16:creationId xmlns:a16="http://schemas.microsoft.com/office/drawing/2014/main" id="{1BF4D83A-B41D-40A6-B95D-5CFDE9449354}"/>
              </a:ext>
            </a:extLst>
          </p:cNvPr>
          <p:cNvSpPr txBox="1">
            <a:spLocks/>
          </p:cNvSpPr>
          <p:nvPr/>
        </p:nvSpPr>
        <p:spPr>
          <a:xfrm>
            <a:off x="461411" y="5807234"/>
            <a:ext cx="3779352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Jost" pitchFamily="2" charset="-52"/>
                <a:ea typeface="Jost" pitchFamily="2" charset="-52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400" dirty="0">
                <a:latin typeface="Jost SemiBold" pitchFamily="2" charset="-52"/>
                <a:ea typeface="Jost SemiBold" pitchFamily="2" charset="-52"/>
              </a:rPr>
              <a:t>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1587926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496135" y="609600"/>
            <a:ext cx="3779352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МАГАЗИН</a:t>
            </a: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r>
              <a:rPr lang="ru-RU" sz="2400" dirty="0">
                <a:latin typeface="Jost SemiBold" pitchFamily="2" charset="-52"/>
                <a:ea typeface="Jost SemiBold" pitchFamily="2" charset="-52"/>
              </a:rPr>
              <a:t>СПОРТИВНОЙ</a:t>
            </a: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ОБУВИ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69B0E8-F581-4BCE-959C-A326ED865BC4}"/>
              </a:ext>
            </a:extLst>
          </p:cNvPr>
          <p:cNvSpPr txBox="1"/>
          <p:nvPr/>
        </p:nvSpPr>
        <p:spPr>
          <a:xfrm>
            <a:off x="4525827" y="2329810"/>
            <a:ext cx="22860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Регион:</a:t>
            </a:r>
            <a:endParaRPr lang="en-US" sz="18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 </a:t>
            </a:r>
            <a:endParaRPr lang="en-US" sz="18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Срок продвижения:</a:t>
            </a:r>
            <a:endParaRPr lang="en-US" sz="18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Проведенные</a:t>
            </a:r>
            <a:br>
              <a:rPr lang="en-US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</a:br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работы:</a:t>
            </a:r>
            <a:endParaRPr lang="ru-RU" sz="1800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FE0CE6-BB7B-4BBD-A607-BDE2EC52EE61}"/>
              </a:ext>
            </a:extLst>
          </p:cNvPr>
          <p:cNvSpPr txBox="1"/>
          <p:nvPr/>
        </p:nvSpPr>
        <p:spPr>
          <a:xfrm>
            <a:off x="6972607" y="2341926"/>
            <a:ext cx="1970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Алматы,Казахстан</a:t>
            </a:r>
            <a:endParaRPr lang="ru-RU" sz="1600" dirty="0"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01C12F-C122-4C96-BD5C-ADEDED42A57C}"/>
              </a:ext>
            </a:extLst>
          </p:cNvPr>
          <p:cNvSpPr txBox="1"/>
          <p:nvPr/>
        </p:nvSpPr>
        <p:spPr>
          <a:xfrm>
            <a:off x="6972607" y="2984533"/>
            <a:ext cx="1970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4 мес.</a:t>
            </a:r>
          </a:p>
        </p:txBody>
      </p:sp>
      <p:sp>
        <p:nvSpPr>
          <p:cNvPr id="2" name="Прямоугольник с двумя скругленными соседними углами 1"/>
          <p:cNvSpPr/>
          <p:nvPr/>
        </p:nvSpPr>
        <p:spPr>
          <a:xfrm rot="5400000">
            <a:off x="4726634" y="-7542"/>
            <a:ext cx="1348777" cy="264441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77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D6F8F9-408E-4CC2-864B-50045F67AD9C}"/>
              </a:ext>
            </a:extLst>
          </p:cNvPr>
          <p:cNvSpPr txBox="1"/>
          <p:nvPr/>
        </p:nvSpPr>
        <p:spPr>
          <a:xfrm>
            <a:off x="5004744" y="804981"/>
            <a:ext cx="516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6</a:t>
            </a:r>
            <a:endParaRPr lang="ru-RU" sz="40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73A3B4-B50C-413E-A989-552449481CDF}"/>
              </a:ext>
            </a:extLst>
          </p:cNvPr>
          <p:cNvSpPr txBox="1"/>
          <p:nvPr/>
        </p:nvSpPr>
        <p:spPr>
          <a:xfrm>
            <a:off x="4675528" y="1504950"/>
            <a:ext cx="1175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Jost" pitchFamily="2" charset="-52"/>
                <a:ea typeface="Jost" pitchFamily="2" charset="-52"/>
              </a:rPr>
              <a:t>Club100</a:t>
            </a:r>
            <a:r>
              <a:rPr lang="en-US" dirty="0">
                <a:latin typeface="Jost" pitchFamily="2" charset="-52"/>
                <a:ea typeface="Jost" pitchFamily="2" charset="-52"/>
              </a:rPr>
              <a:t>.kz</a:t>
            </a:r>
            <a:endParaRPr lang="ru-RU"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CA258EBC-8F2C-4940-A417-398E9C830268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839409" y="3627140"/>
            <a:ext cx="4086184" cy="3036044"/>
          </a:xfrm>
        </p:spPr>
        <p:txBody>
          <a:bodyPr/>
          <a:lstStyle/>
          <a:p>
            <a:pPr marL="127000" indent="0">
              <a:buNone/>
            </a:pPr>
            <a:r>
              <a:rPr lang="ru-RU" dirty="0"/>
              <a:t>Проработка семантики и структуры сайта</a:t>
            </a:r>
          </a:p>
          <a:p>
            <a:pPr marL="127000" indent="0">
              <a:buNone/>
            </a:pPr>
            <a:r>
              <a:rPr lang="ru-RU" dirty="0"/>
              <a:t>Создание новых страниц через фильтры и оптимизация мета-тегов</a:t>
            </a:r>
          </a:p>
          <a:p>
            <a:pPr marL="127000" indent="0">
              <a:buNone/>
            </a:pPr>
            <a:r>
              <a:rPr lang="ru-RU" dirty="0"/>
              <a:t>Доработки сайта и исправление тех. ошибок</a:t>
            </a:r>
          </a:p>
          <a:p>
            <a:pPr marL="127000" indent="0">
              <a:buNone/>
            </a:pPr>
            <a:r>
              <a:rPr lang="ru-RU" dirty="0"/>
              <a:t>Работа со ссылочной массой</a:t>
            </a:r>
          </a:p>
          <a:p>
            <a:pPr marL="127000" indent="0">
              <a:buNone/>
            </a:pPr>
            <a:r>
              <a:rPr lang="ru-RU" dirty="0"/>
              <a:t>Перелинковка</a:t>
            </a:r>
          </a:p>
          <a:p>
            <a:pPr marL="127000" indent="0">
              <a:buNone/>
            </a:pPr>
            <a:r>
              <a:rPr lang="ru-RU" dirty="0"/>
              <a:t>Работа над оптимизацией </a:t>
            </a:r>
            <a:r>
              <a:rPr lang="ru-RU" dirty="0" err="1"/>
              <a:t>сниппетов</a:t>
            </a:r>
            <a:endParaRPr lang="ru-RU" dirty="0"/>
          </a:p>
          <a:p>
            <a:pPr marL="127000" indent="0">
              <a:buNone/>
            </a:pPr>
            <a:r>
              <a:rPr lang="ru-RU" dirty="0"/>
              <a:t>Написание текстов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7052446" y="742421"/>
            <a:ext cx="2677045" cy="1138996"/>
            <a:chOff x="7303305" y="589426"/>
            <a:chExt cx="2292108" cy="1138996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7303305" y="589426"/>
              <a:ext cx="2292108" cy="1138996"/>
            </a:xfrm>
            <a:prstGeom prst="roundRect">
              <a:avLst>
                <a:gd name="adj" fmla="val 50000"/>
              </a:avLst>
            </a:prstGeom>
            <a:solidFill>
              <a:srgbClr val="2625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A7252ED3-9983-418C-92EC-9C35BB65F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53825" y="758874"/>
              <a:ext cx="1838325" cy="800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11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CA5FF926-91F0-4026-8ADB-822D8BA82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017645"/>
              </p:ext>
            </p:extLst>
          </p:nvPr>
        </p:nvGraphicFramePr>
        <p:xfrm>
          <a:off x="4511675" y="296863"/>
          <a:ext cx="7293223" cy="6264277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2624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9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37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37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37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86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86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5841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Jost" pitchFamily="2" charset="-52"/>
                        </a:rPr>
                        <a:t>Запросы</a:t>
                      </a:r>
                      <a:endParaRPr lang="ru-RU" sz="24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7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было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стало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изм.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было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стало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изм.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1749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кроссовки </a:t>
                      </a:r>
                      <a:r>
                        <a:rPr lang="ru-RU" sz="16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найк</a:t>
                      </a: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 мужские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31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13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+18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&gt;100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9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++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749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купить кроссовки </a:t>
                      </a:r>
                      <a:r>
                        <a:rPr lang="ru-RU" sz="16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найк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24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13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+11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15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7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+8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725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спортивная обувь </a:t>
                      </a:r>
                      <a:r>
                        <a:rPr lang="ru-RU" sz="16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алматы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79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15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+64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16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3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+13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584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мужские кроссовки</a:t>
                      </a:r>
                      <a:b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в </a:t>
                      </a:r>
                      <a:r>
                        <a:rPr lang="ru-RU" sz="16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алматы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11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8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+3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34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10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+24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0097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кроссовки </a:t>
                      </a:r>
                      <a:r>
                        <a:rPr lang="ru-RU" sz="16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найк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&gt;100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++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13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10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+3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7725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кроссовки </a:t>
                      </a:r>
                      <a:r>
                        <a:rPr lang="ru-RU" sz="16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адидас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68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&gt;100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4B3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--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4B3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18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10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+8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7725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vans </a:t>
                      </a:r>
                      <a:r>
                        <a:rPr lang="ru-RU" sz="16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алматы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14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24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10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+14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1749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кроссовки </a:t>
                      </a: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adidas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15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40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4B3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-35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4B3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17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10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+7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1749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кроссовки </a:t>
                      </a:r>
                      <a:r>
                        <a:rPr lang="en-US" sz="16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asics</a:t>
                      </a:r>
                      <a:endParaRPr lang="en-US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22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&gt;100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4B3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--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4B3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46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18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+28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8097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кроссовки </a:t>
                      </a: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new balance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22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&gt;100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4B3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--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4B3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22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16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+6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0097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спортивная обувь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25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7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+18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&gt;100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13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++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0097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кроссовки </a:t>
                      </a:r>
                      <a:r>
                        <a:rPr lang="en-US" sz="16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nike</a:t>
                      </a:r>
                      <a:endParaRPr lang="en-US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33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+21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13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11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F01F1D-D187-403D-8B76-134278F141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474" y="398436"/>
            <a:ext cx="1022585" cy="422328"/>
          </a:xfrm>
          <a:prstGeom prst="rect">
            <a:avLst/>
          </a:prstGeom>
          <a:effectLst/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417A43B-7CA6-4C96-9430-07971F4C08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774" y="413685"/>
            <a:ext cx="1190968" cy="391829"/>
          </a:xfrm>
          <a:prstGeom prst="rect">
            <a:avLst/>
          </a:prstGeom>
          <a:effectLst/>
        </p:spPr>
      </p:pic>
      <p:sp>
        <p:nvSpPr>
          <p:cNvPr id="7" name="Google Shape;115;p5"/>
          <p:cNvSpPr txBox="1">
            <a:spLocks/>
          </p:cNvSpPr>
          <p:nvPr/>
        </p:nvSpPr>
        <p:spPr>
          <a:xfrm>
            <a:off x="496135" y="609600"/>
            <a:ext cx="3779352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Jost" pitchFamily="2" charset="-52"/>
                <a:ea typeface="Jost" pitchFamily="2" charset="-52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400" dirty="0">
                <a:latin typeface="Jost SemiBold" pitchFamily="2" charset="-52"/>
                <a:ea typeface="Jost SemiBold" pitchFamily="2" charset="-52"/>
              </a:rPr>
              <a:t>МАГАЗИН</a:t>
            </a: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r>
              <a:rPr lang="ru-RU" sz="2400" dirty="0">
                <a:latin typeface="Jost SemiBold" pitchFamily="2" charset="-52"/>
                <a:ea typeface="Jost SemiBold" pitchFamily="2" charset="-52"/>
              </a:rPr>
              <a:t>СПОРТИВНОЙ</a:t>
            </a: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ОБУВИ</a:t>
            </a:r>
          </a:p>
          <a:p>
            <a:endParaRPr lang="ru-RU" sz="2400" dirty="0">
              <a:latin typeface="Jost SemiBold" pitchFamily="2" charset="-52"/>
              <a:ea typeface="Jost SemiBold" pitchFamily="2" charset="-52"/>
            </a:endParaRPr>
          </a:p>
        </p:txBody>
      </p:sp>
      <p:sp>
        <p:nvSpPr>
          <p:cNvPr id="6" name="Google Shape;115;p5">
            <a:extLst>
              <a:ext uri="{FF2B5EF4-FFF2-40B4-BE49-F238E27FC236}">
                <a16:creationId xmlns:a16="http://schemas.microsoft.com/office/drawing/2014/main" id="{3B88EB51-61E5-4625-B0B7-C2E5652C49F0}"/>
              </a:ext>
            </a:extLst>
          </p:cNvPr>
          <p:cNvSpPr txBox="1">
            <a:spLocks/>
          </p:cNvSpPr>
          <p:nvPr/>
        </p:nvSpPr>
        <p:spPr>
          <a:xfrm>
            <a:off x="461411" y="5807234"/>
            <a:ext cx="3779352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Jost" pitchFamily="2" charset="-52"/>
                <a:ea typeface="Jost" pitchFamily="2" charset="-52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400" dirty="0">
                <a:latin typeface="Jost SemiBold" pitchFamily="2" charset="-52"/>
                <a:ea typeface="Jost SemiBold" pitchFamily="2" charset="-52"/>
              </a:rPr>
              <a:t>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88767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508880" y="3081097"/>
            <a:ext cx="9766336" cy="1010136"/>
          </a:xfrm>
        </p:spPr>
        <p:txBody>
          <a:bodyPr/>
          <a:lstStyle/>
          <a:p>
            <a:r>
              <a:rPr lang="ru-RU" sz="4400" dirty="0">
                <a:latin typeface="Jost SemiBold" pitchFamily="2" charset="-52"/>
                <a:ea typeface="Jost SemiBold" pitchFamily="2" charset="-52"/>
              </a:rPr>
              <a:t>КЕЙСЫ </a:t>
            </a:r>
            <a:r>
              <a:rPr lang="en-US" sz="4400" dirty="0">
                <a:latin typeface="Jost SemiBold" pitchFamily="2" charset="-52"/>
                <a:ea typeface="Jost SemiBold" pitchFamily="2" charset="-52"/>
              </a:rPr>
              <a:t>SEO</a:t>
            </a:r>
            <a:endParaRPr lang="ru-RU" sz="4400" dirty="0">
              <a:latin typeface="Jost SemiBold" pitchFamily="2" charset="-52"/>
              <a:ea typeface="Jost SemiBold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468830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E830DF-ACD1-40FF-9570-8731D0C86EF1}"/>
              </a:ext>
            </a:extLst>
          </p:cNvPr>
          <p:cNvSpPr txBox="1"/>
          <p:nvPr/>
        </p:nvSpPr>
        <p:spPr>
          <a:xfrm>
            <a:off x="4717394" y="668476"/>
            <a:ext cx="73318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Jost" pitchFamily="2" charset="-52"/>
                <a:ea typeface="Jost" pitchFamily="2" charset="-52"/>
              </a:rPr>
              <a:t>У сайта узнаваемый бренд и из поиска был только брендовый трафик. После базовых работ и повышения позиций по целевым запросам, общий органический трафик увеличился в 2,2 раза</a:t>
            </a:r>
            <a:br>
              <a:rPr lang="ru-RU" sz="1800" dirty="0">
                <a:latin typeface="Jost" pitchFamily="2" charset="-52"/>
                <a:ea typeface="Jost" pitchFamily="2" charset="-52"/>
              </a:rPr>
            </a:br>
            <a:r>
              <a:rPr lang="ru-RU" sz="1800" dirty="0">
                <a:latin typeface="Jost" pitchFamily="2" charset="-52"/>
                <a:ea typeface="Jost" pitchFamily="2" charset="-52"/>
              </a:rPr>
              <a:t>за 4 месяца. Далее сайт не продвигался, но сохранил</a:t>
            </a:r>
            <a:br>
              <a:rPr lang="ru-RU" sz="1800" dirty="0">
                <a:latin typeface="Jost" pitchFamily="2" charset="-52"/>
                <a:ea typeface="Jost" pitchFamily="2" charset="-52"/>
              </a:rPr>
            </a:br>
            <a:r>
              <a:rPr lang="ru-RU" sz="1800" dirty="0">
                <a:latin typeface="Jost" pitchFamily="2" charset="-52"/>
                <a:ea typeface="Jost" pitchFamily="2" charset="-52"/>
              </a:rPr>
              <a:t>органический трафик почти на достигнутом уровне.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2DE3B5-5100-4807-8F5F-739ECFFC2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887" y="3177149"/>
            <a:ext cx="7366575" cy="27538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7C47A7-F50D-4449-A407-8D532F41FF51}"/>
              </a:ext>
            </a:extLst>
          </p:cNvPr>
          <p:cNvSpPr txBox="1"/>
          <p:nvPr/>
        </p:nvSpPr>
        <p:spPr>
          <a:xfrm>
            <a:off x="4800600" y="3882310"/>
            <a:ext cx="1296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Jost" pitchFamily="2" charset="-52"/>
                <a:ea typeface="Jost" pitchFamily="2" charset="-52"/>
              </a:rPr>
              <a:t>Старт продвижения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41DC1D09-9941-49C9-B647-BB3AC90AB4C0}"/>
              </a:ext>
            </a:extLst>
          </p:cNvPr>
          <p:cNvCxnSpPr>
            <a:cxnSpLocks/>
          </p:cNvCxnSpPr>
          <p:nvPr/>
        </p:nvCxnSpPr>
        <p:spPr>
          <a:xfrm>
            <a:off x="5057192" y="4405530"/>
            <a:ext cx="391886" cy="297099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F540024-C54F-4223-A96C-A22A4FA36F28}"/>
              </a:ext>
            </a:extLst>
          </p:cNvPr>
          <p:cNvSpPr txBox="1"/>
          <p:nvPr/>
        </p:nvSpPr>
        <p:spPr>
          <a:xfrm>
            <a:off x="9134669" y="2555042"/>
            <a:ext cx="20247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Jost" pitchFamily="2" charset="-52"/>
                <a:ea typeface="Jost" pitchFamily="2" charset="-52"/>
              </a:rPr>
              <a:t>Рост трафика</a:t>
            </a:r>
            <a:br>
              <a:rPr lang="ru-RU" dirty="0">
                <a:latin typeface="Jost" pitchFamily="2" charset="-52"/>
                <a:ea typeface="Jost" pitchFamily="2" charset="-52"/>
              </a:rPr>
            </a:br>
            <a:r>
              <a:rPr lang="ru-RU" dirty="0">
                <a:latin typeface="Jost" pitchFamily="2" charset="-52"/>
                <a:ea typeface="Jost" pitchFamily="2" charset="-52"/>
              </a:rPr>
              <a:t>в </a:t>
            </a:r>
            <a:r>
              <a:rPr lang="en-US" dirty="0">
                <a:latin typeface="Jost" pitchFamily="2" charset="-52"/>
                <a:ea typeface="Jost" pitchFamily="2" charset="-52"/>
              </a:rPr>
              <a:t>2-2,2</a:t>
            </a:r>
            <a:r>
              <a:rPr lang="ru-RU" dirty="0">
                <a:latin typeface="Jost" pitchFamily="2" charset="-52"/>
                <a:ea typeface="Jost" pitchFamily="2" charset="-52"/>
              </a:rPr>
              <a:t> раза и позже сохранение трафика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6D2FCCCB-EAA9-466B-97A2-E39C2D09B36B}"/>
              </a:ext>
            </a:extLst>
          </p:cNvPr>
          <p:cNvCxnSpPr>
            <a:cxnSpLocks/>
          </p:cNvCxnSpPr>
          <p:nvPr/>
        </p:nvCxnSpPr>
        <p:spPr>
          <a:xfrm flipH="1">
            <a:off x="8257592" y="3293706"/>
            <a:ext cx="877077" cy="12863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Google Shape;115;p5"/>
          <p:cNvSpPr txBox="1">
            <a:spLocks/>
          </p:cNvSpPr>
          <p:nvPr/>
        </p:nvSpPr>
        <p:spPr>
          <a:xfrm>
            <a:off x="496135" y="609600"/>
            <a:ext cx="3779352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Jost" pitchFamily="2" charset="-52"/>
                <a:ea typeface="Jost" pitchFamily="2" charset="-52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400" dirty="0">
                <a:latin typeface="Jost SemiBold" pitchFamily="2" charset="-52"/>
                <a:ea typeface="Jost SemiBold" pitchFamily="2" charset="-52"/>
              </a:rPr>
              <a:t>МАГАЗИН</a:t>
            </a: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r>
              <a:rPr lang="ru-RU" sz="2400" dirty="0">
                <a:latin typeface="Jost SemiBold" pitchFamily="2" charset="-52"/>
                <a:ea typeface="Jost SemiBold" pitchFamily="2" charset="-52"/>
              </a:rPr>
              <a:t>СПОРТИВНОЙ</a:t>
            </a: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ОБУВИ</a:t>
            </a:r>
          </a:p>
        </p:txBody>
      </p:sp>
      <p:sp>
        <p:nvSpPr>
          <p:cNvPr id="11" name="Google Shape;115;p5">
            <a:extLst>
              <a:ext uri="{FF2B5EF4-FFF2-40B4-BE49-F238E27FC236}">
                <a16:creationId xmlns:a16="http://schemas.microsoft.com/office/drawing/2014/main" id="{4B2DE19F-E383-4C1A-9149-24127C9A64D4}"/>
              </a:ext>
            </a:extLst>
          </p:cNvPr>
          <p:cNvSpPr txBox="1">
            <a:spLocks/>
          </p:cNvSpPr>
          <p:nvPr/>
        </p:nvSpPr>
        <p:spPr>
          <a:xfrm>
            <a:off x="461411" y="5807234"/>
            <a:ext cx="3779352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Jost" pitchFamily="2" charset="-52"/>
                <a:ea typeface="Jost" pitchFamily="2" charset="-52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400" dirty="0">
                <a:latin typeface="Jost SemiBold" pitchFamily="2" charset="-52"/>
                <a:ea typeface="Jost SemiBold" pitchFamily="2" charset="-52"/>
              </a:rPr>
              <a:t>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3120575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7043970" y="873365"/>
            <a:ext cx="2879232" cy="971120"/>
          </a:xfrm>
          <a:prstGeom prst="roundRect">
            <a:avLst>
              <a:gd name="adj" fmla="val 50000"/>
            </a:avLst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496944" y="537584"/>
            <a:ext cx="3041650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МФО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258EBC-8F2C-4940-A417-398E9C830268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886436" y="3429000"/>
            <a:ext cx="4777527" cy="3036044"/>
          </a:xfrm>
        </p:spPr>
        <p:txBody>
          <a:bodyPr/>
          <a:lstStyle/>
          <a:p>
            <a:pPr marL="127000" indent="0">
              <a:buNone/>
            </a:pPr>
            <a:r>
              <a:rPr lang="ru-RU" dirty="0"/>
              <a:t>Проработка семантики</a:t>
            </a:r>
            <a:endParaRPr lang="en-US" dirty="0"/>
          </a:p>
          <a:p>
            <a:pPr marL="127000" indent="0">
              <a:buNone/>
            </a:pPr>
            <a:r>
              <a:rPr lang="ru-RU" dirty="0"/>
              <a:t>Создание правильной структуры сайта</a:t>
            </a:r>
          </a:p>
          <a:p>
            <a:pPr marL="127000" indent="0">
              <a:buNone/>
            </a:pPr>
            <a:r>
              <a:rPr lang="ru-RU" dirty="0"/>
              <a:t>Создание новых страниц</a:t>
            </a:r>
          </a:p>
          <a:p>
            <a:pPr marL="127000" indent="0">
              <a:buNone/>
            </a:pPr>
            <a:r>
              <a:rPr lang="ru-RU" dirty="0"/>
              <a:t>Оптимизация мета-тегов</a:t>
            </a:r>
          </a:p>
          <a:p>
            <a:pPr marL="127000" indent="0">
              <a:buNone/>
            </a:pPr>
            <a:r>
              <a:rPr lang="ru-RU" dirty="0"/>
              <a:t>Доработки сайта и исправление тех. ошибок</a:t>
            </a:r>
          </a:p>
          <a:p>
            <a:pPr marL="127000" indent="0">
              <a:buNone/>
            </a:pPr>
            <a:r>
              <a:rPr lang="ru-RU" dirty="0"/>
              <a:t>Работа со ссылочной массой</a:t>
            </a:r>
          </a:p>
          <a:p>
            <a:pPr marL="127000" indent="0">
              <a:buNone/>
            </a:pPr>
            <a:r>
              <a:rPr lang="ru-RU" dirty="0"/>
              <a:t>Внедрение </a:t>
            </a:r>
            <a:r>
              <a:rPr lang="ru-RU" dirty="0" err="1"/>
              <a:t>микроразметки</a:t>
            </a:r>
            <a:r>
              <a:rPr lang="ru-RU" dirty="0"/>
              <a:t> и работа над </a:t>
            </a:r>
            <a:r>
              <a:rPr lang="ru-RU" dirty="0" err="1"/>
              <a:t>сниппетами</a:t>
            </a:r>
            <a:endParaRPr lang="ru-RU" dirty="0"/>
          </a:p>
          <a:p>
            <a:pPr marL="127000" indent="0">
              <a:buNone/>
            </a:pPr>
            <a:r>
              <a:rPr lang="ru-RU" dirty="0"/>
              <a:t>Редактирование и написание нового контента сайта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D6F8F9-408E-4CC2-864B-50045F67AD9C}"/>
              </a:ext>
            </a:extLst>
          </p:cNvPr>
          <p:cNvSpPr txBox="1"/>
          <p:nvPr/>
        </p:nvSpPr>
        <p:spPr>
          <a:xfrm>
            <a:off x="6023871" y="952440"/>
            <a:ext cx="516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FE0CE6-BB7B-4BBD-A607-BDE2EC52EE61}"/>
              </a:ext>
            </a:extLst>
          </p:cNvPr>
          <p:cNvSpPr txBox="1"/>
          <p:nvPr/>
        </p:nvSpPr>
        <p:spPr>
          <a:xfrm>
            <a:off x="7025847" y="2161038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Казахстан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01C12F-C122-4C96-BD5C-ADEDED42A57C}"/>
              </a:ext>
            </a:extLst>
          </p:cNvPr>
          <p:cNvSpPr txBox="1"/>
          <p:nvPr/>
        </p:nvSpPr>
        <p:spPr>
          <a:xfrm>
            <a:off x="7015530" y="2747343"/>
            <a:ext cx="1970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12 мес.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CAE497-7DBD-409F-8243-B33453BF5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412" y="904875"/>
            <a:ext cx="2208348" cy="872916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5400000">
            <a:off x="4726634" y="-7542"/>
            <a:ext cx="1348777" cy="264441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77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D6F8F9-408E-4CC2-864B-50045F67AD9C}"/>
              </a:ext>
            </a:extLst>
          </p:cNvPr>
          <p:cNvSpPr txBox="1"/>
          <p:nvPr/>
        </p:nvSpPr>
        <p:spPr>
          <a:xfrm>
            <a:off x="5004744" y="804981"/>
            <a:ext cx="516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7</a:t>
            </a:r>
            <a:endParaRPr lang="ru-RU" sz="40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73A3B4-B50C-413E-A989-552449481CDF}"/>
              </a:ext>
            </a:extLst>
          </p:cNvPr>
          <p:cNvSpPr txBox="1"/>
          <p:nvPr/>
        </p:nvSpPr>
        <p:spPr>
          <a:xfrm>
            <a:off x="4591370" y="1475153"/>
            <a:ext cx="134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Jost" pitchFamily="2" charset="-52"/>
                <a:ea typeface="Jost" pitchFamily="2" charset="-52"/>
              </a:rPr>
              <a:t>akshamat.kz</a:t>
            </a:r>
            <a:endParaRPr lang="ru-RU" sz="1600"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69B0E8-F581-4BCE-959C-A326ED865BC4}"/>
              </a:ext>
            </a:extLst>
          </p:cNvPr>
          <p:cNvSpPr txBox="1"/>
          <p:nvPr/>
        </p:nvSpPr>
        <p:spPr>
          <a:xfrm>
            <a:off x="4530364" y="2138504"/>
            <a:ext cx="22860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Регион:</a:t>
            </a:r>
            <a:endParaRPr lang="en-US" sz="18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 </a:t>
            </a:r>
            <a:endParaRPr lang="en-US" sz="18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Срок продвижения:</a:t>
            </a:r>
            <a:endParaRPr lang="en-US" sz="18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Проведенные</a:t>
            </a:r>
            <a:br>
              <a:rPr lang="en-US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</a:br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работы:</a:t>
            </a:r>
            <a:endParaRPr lang="ru-RU" sz="1800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024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517040" y="577776"/>
            <a:ext cx="3041650" cy="1240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2400" dirty="0">
                <a:latin typeface="Jost SemiBold" pitchFamily="2" charset="-52"/>
                <a:ea typeface="Jost SemiBold" pitchFamily="2" charset="-52"/>
              </a:rPr>
              <a:t>МФО</a:t>
            </a: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endParaRPr lang="ru-RU" sz="2400" dirty="0">
              <a:latin typeface="Jost SemiBold" pitchFamily="2" charset="-52"/>
              <a:ea typeface="Jost SemiBold" pitchFamily="2" charset="-52"/>
            </a:endParaRP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CA5FF926-91F0-4026-8ADB-822D8BA82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449648"/>
              </p:ext>
            </p:extLst>
          </p:nvPr>
        </p:nvGraphicFramePr>
        <p:xfrm>
          <a:off x="4511676" y="301192"/>
          <a:ext cx="7308848" cy="6259946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26304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53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5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55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02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02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5576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Jost" pitchFamily="2" charset="-52"/>
                        </a:rPr>
                        <a:t>Запросы</a:t>
                      </a:r>
                      <a:endParaRPr lang="ru-RU" sz="24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1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было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стало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изм.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было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стало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изм.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641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микрокредит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27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+25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7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9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4B3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-2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647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микрокредит онлайн на карту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100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36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+64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74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8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+66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974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микрокредит на карту</a:t>
                      </a:r>
                      <a:endParaRPr lang="ru-RU" sz="1600" b="1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45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30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+15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100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5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+95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1495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микрокредит </a:t>
                      </a:r>
                      <a:r>
                        <a:rPr lang="ru-RU" sz="1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алматы</a:t>
                      </a:r>
                      <a:endParaRPr lang="ru-RU" sz="1600" b="1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24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34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4B3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-10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5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+3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577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микрозайм</a:t>
                      </a:r>
                      <a:endParaRPr lang="ru-RU" sz="1600" b="1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39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10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+29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100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3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+97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9527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микрозайм</a:t>
                      </a: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 онлайн </a:t>
                      </a:r>
                      <a:r>
                        <a:rPr lang="ru-RU" sz="1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казахстан</a:t>
                      </a:r>
                      <a:endParaRPr lang="ru-RU" sz="14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34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21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+13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38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4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+34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4691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микрокредиты в </a:t>
                      </a:r>
                      <a:r>
                        <a:rPr lang="ru-RU" sz="1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казахстане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100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31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+69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39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+37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1495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микрозайм</a:t>
                      </a: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ru-RU" sz="1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кз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100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42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+58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16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+14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7037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кредит </a:t>
                      </a:r>
                      <a:r>
                        <a:rPr lang="ru-RU" sz="1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микрозайм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34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13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+21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55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10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+45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3185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взять микрокредит онлайн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25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15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+10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11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5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+6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0378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оформить микрокредит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40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+28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77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6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+71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0378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взять </a:t>
                      </a:r>
                      <a:r>
                        <a:rPr lang="ru-RU" sz="1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микрозайм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28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16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+12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45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+44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F01F1D-D187-403D-8B76-134278F141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471" y="457199"/>
            <a:ext cx="1034161" cy="427109"/>
          </a:xfrm>
          <a:prstGeom prst="rect">
            <a:avLst/>
          </a:prstGeom>
          <a:effectLst/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417A43B-7CA6-4C96-9430-07971F4C08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625" y="469631"/>
            <a:ext cx="1260416" cy="414677"/>
          </a:xfrm>
          <a:prstGeom prst="rect">
            <a:avLst/>
          </a:prstGeom>
          <a:effectLst/>
        </p:spPr>
      </p:pic>
      <p:sp>
        <p:nvSpPr>
          <p:cNvPr id="6" name="Google Shape;115;p5">
            <a:extLst>
              <a:ext uri="{FF2B5EF4-FFF2-40B4-BE49-F238E27FC236}">
                <a16:creationId xmlns:a16="http://schemas.microsoft.com/office/drawing/2014/main" id="{17EA3E55-B8D5-48AD-ADA8-AB362150DA92}"/>
              </a:ext>
            </a:extLst>
          </p:cNvPr>
          <p:cNvSpPr txBox="1">
            <a:spLocks/>
          </p:cNvSpPr>
          <p:nvPr/>
        </p:nvSpPr>
        <p:spPr>
          <a:xfrm>
            <a:off x="461411" y="5807234"/>
            <a:ext cx="3779352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Jost" pitchFamily="2" charset="-52"/>
                <a:ea typeface="Jost" pitchFamily="2" charset="-52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400" dirty="0">
                <a:latin typeface="Jost SemiBold" pitchFamily="2" charset="-52"/>
                <a:ea typeface="Jost SemiBold" pitchFamily="2" charset="-52"/>
              </a:rPr>
              <a:t>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5078074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496940" y="570473"/>
            <a:ext cx="3041650" cy="1240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dirty="0">
                <a:latin typeface="Jost SemiBold" pitchFamily="2" charset="-52"/>
                <a:ea typeface="Jost SemiBold" pitchFamily="2" charset="-52"/>
              </a:rPr>
              <a:t>МФО</a:t>
            </a:r>
            <a:br>
              <a:rPr lang="ru-RU" dirty="0">
                <a:latin typeface="Jost SemiBold" pitchFamily="2" charset="-52"/>
                <a:ea typeface="Jost SemiBold" pitchFamily="2" charset="-52"/>
              </a:rPr>
            </a:br>
            <a:br>
              <a:rPr lang="ru-RU" dirty="0">
                <a:latin typeface="Jost SemiBold" pitchFamily="2" charset="-52"/>
                <a:ea typeface="Jost SemiBold" pitchFamily="2" charset="-52"/>
              </a:rPr>
            </a:br>
            <a:endParaRPr lang="ru-RU" dirty="0">
              <a:latin typeface="Jost SemiBold" pitchFamily="2" charset="-52"/>
              <a:ea typeface="Jost SemiBold" pitchFamily="2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591D81-1A1F-4A17-9066-EED7906F9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366" y="457199"/>
            <a:ext cx="7465853" cy="31721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0CA050-4724-4C90-B837-8387E63B3E25}"/>
              </a:ext>
            </a:extLst>
          </p:cNvPr>
          <p:cNvSpPr txBox="1"/>
          <p:nvPr/>
        </p:nvSpPr>
        <p:spPr>
          <a:xfrm>
            <a:off x="4511675" y="3851370"/>
            <a:ext cx="730454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dirty="0">
                <a:latin typeface="Jost" pitchFamily="2" charset="-52"/>
                <a:ea typeface="Jost" pitchFamily="2" charset="-52"/>
              </a:rPr>
              <a:t>Конец января начало продвижения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>
                <a:latin typeface="Jost" pitchFamily="2" charset="-52"/>
                <a:ea typeface="Jost" pitchFamily="2" charset="-52"/>
              </a:rPr>
              <a:t>Рост трафика из органики на 20% по итогам 3 месяцев продвижения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>
                <a:latin typeface="Jost" pitchFamily="2" charset="-52"/>
                <a:ea typeface="Jost" pitchFamily="2" charset="-52"/>
              </a:rPr>
              <a:t>В конце мая клиент перестал принимать новые заявки, позиции начали падать.</a:t>
            </a:r>
            <a:br>
              <a:rPr lang="en-US" dirty="0">
                <a:latin typeface="Jost" pitchFamily="2" charset="-52"/>
                <a:ea typeface="Jost" pitchFamily="2" charset="-52"/>
              </a:rPr>
            </a:br>
            <a:r>
              <a:rPr lang="ru-RU" dirty="0">
                <a:latin typeface="Jost" pitchFamily="2" charset="-52"/>
                <a:ea typeface="Jost" pitchFamily="2" charset="-52"/>
              </a:rPr>
              <a:t>Июнь-Июль выдвигались гипотезы и сделано множество правок по сайту, что бы вернуть позиции. Основными причинами были: рухнувшие поведенческие факторы (огромное количество отказов из-за объявления о не регистрации новых клиентов), переставший работать 301 </a:t>
            </a:r>
            <a:r>
              <a:rPr lang="ru-RU" dirty="0" err="1">
                <a:latin typeface="Jost" pitchFamily="2" charset="-52"/>
                <a:ea typeface="Jost" pitchFamily="2" charset="-52"/>
              </a:rPr>
              <a:t>редирект</a:t>
            </a:r>
            <a:r>
              <a:rPr lang="ru-RU" dirty="0">
                <a:latin typeface="Jost" pitchFamily="2" charset="-52"/>
                <a:ea typeface="Jost" pitchFamily="2" charset="-52"/>
              </a:rPr>
              <a:t> со старого сайта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>
                <a:latin typeface="Jost" pitchFamily="2" charset="-52"/>
                <a:ea typeface="Jost" pitchFamily="2" charset="-52"/>
              </a:rPr>
              <a:t>После исправления основных проблем – начало восстановление позиций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>
                <a:latin typeface="Jost" pitchFamily="2" charset="-52"/>
                <a:ea typeface="Jost" pitchFamily="2" charset="-52"/>
              </a:rPr>
              <a:t>По сравнению со стартом работ рост трафика на 10%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>
                <a:latin typeface="Jost" pitchFamily="2" charset="-52"/>
                <a:ea typeface="Jost" pitchFamily="2" charset="-52"/>
              </a:rPr>
              <a:t>Часть месяца сайт был не доступен из-за событий в стране, в тоже время поставлен рекорд по дневному трафику из органики.</a:t>
            </a:r>
          </a:p>
        </p:txBody>
      </p:sp>
      <p:sp>
        <p:nvSpPr>
          <p:cNvPr id="6" name="Google Shape;115;p5">
            <a:extLst>
              <a:ext uri="{FF2B5EF4-FFF2-40B4-BE49-F238E27FC236}">
                <a16:creationId xmlns:a16="http://schemas.microsoft.com/office/drawing/2014/main" id="{12FFDE8E-2F5F-40EE-B662-444EFF6240DF}"/>
              </a:ext>
            </a:extLst>
          </p:cNvPr>
          <p:cNvSpPr txBox="1">
            <a:spLocks/>
          </p:cNvSpPr>
          <p:nvPr/>
        </p:nvSpPr>
        <p:spPr>
          <a:xfrm>
            <a:off x="461411" y="5807234"/>
            <a:ext cx="3779352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Jost" pitchFamily="2" charset="-52"/>
                <a:ea typeface="Jost" pitchFamily="2" charset="-52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400" dirty="0">
                <a:latin typeface="Jost SemiBold" pitchFamily="2" charset="-52"/>
                <a:ea typeface="Jost SemiBold" pitchFamily="2" charset="-52"/>
              </a:rPr>
              <a:t>РЕЗУЛЬТАТЫ</a:t>
            </a:r>
          </a:p>
          <a:p>
            <a:r>
              <a:rPr lang="ru-RU" sz="1800" dirty="0">
                <a:solidFill>
                  <a:schemeClr val="bg1"/>
                </a:solidFill>
                <a:latin typeface="Jost" pitchFamily="2" charset="-52"/>
                <a:ea typeface="Jost" pitchFamily="2" charset="-52"/>
              </a:rPr>
              <a:t>Посещаемость</a:t>
            </a:r>
            <a:br>
              <a:rPr lang="en-US" sz="1800" dirty="0">
                <a:solidFill>
                  <a:schemeClr val="bg1"/>
                </a:solidFill>
                <a:latin typeface="Jost" pitchFamily="2" charset="-52"/>
                <a:ea typeface="Jost" pitchFamily="2" charset="-52"/>
              </a:rPr>
            </a:br>
            <a:r>
              <a:rPr lang="ru-RU" sz="1800" dirty="0">
                <a:solidFill>
                  <a:schemeClr val="bg1"/>
                </a:solidFill>
                <a:latin typeface="Jost" pitchFamily="2" charset="-52"/>
                <a:ea typeface="Jost" pitchFamily="2" charset="-52"/>
              </a:rPr>
              <a:t>из поисковых систем</a:t>
            </a:r>
          </a:p>
          <a:p>
            <a:endParaRPr lang="ru-RU" sz="2400" dirty="0">
              <a:latin typeface="Jost SemiBold" pitchFamily="2" charset="-52"/>
              <a:ea typeface="Jost SemiBold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468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7183614" y="866292"/>
            <a:ext cx="2879232" cy="971120"/>
          </a:xfrm>
          <a:prstGeom prst="roundRect">
            <a:avLst>
              <a:gd name="adj" fmla="val 50000"/>
            </a:avLst>
          </a:prstGeom>
          <a:solidFill>
            <a:srgbClr val="400F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390777" y="542608"/>
            <a:ext cx="3436920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2400" dirty="0">
                <a:latin typeface="Jost SemiBold" pitchFamily="2" charset="-52"/>
                <a:ea typeface="Jost SemiBold" pitchFamily="2" charset="-52"/>
              </a:rPr>
              <a:t>ПРОИЗВОДИТЕЛЬ КОНДИТЕРСКОЙ ПРОДУКЦИИ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D6F8F9-408E-4CC2-864B-50045F67AD9C}"/>
              </a:ext>
            </a:extLst>
          </p:cNvPr>
          <p:cNvSpPr txBox="1"/>
          <p:nvPr/>
        </p:nvSpPr>
        <p:spPr>
          <a:xfrm>
            <a:off x="6023871" y="952440"/>
            <a:ext cx="516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FE0CE6-BB7B-4BBD-A607-BDE2EC52EE61}"/>
              </a:ext>
            </a:extLst>
          </p:cNvPr>
          <p:cNvSpPr txBox="1"/>
          <p:nvPr/>
        </p:nvSpPr>
        <p:spPr>
          <a:xfrm>
            <a:off x="6985655" y="2236276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Казахстан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01C12F-C122-4C96-BD5C-ADEDED42A57C}"/>
              </a:ext>
            </a:extLst>
          </p:cNvPr>
          <p:cNvSpPr txBox="1"/>
          <p:nvPr/>
        </p:nvSpPr>
        <p:spPr>
          <a:xfrm>
            <a:off x="6962549" y="2839266"/>
            <a:ext cx="1970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12 мес.</a:t>
            </a: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5400000">
            <a:off x="4726634" y="-7542"/>
            <a:ext cx="1348777" cy="264441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77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D6F8F9-408E-4CC2-864B-50045F67AD9C}"/>
              </a:ext>
            </a:extLst>
          </p:cNvPr>
          <p:cNvSpPr txBox="1"/>
          <p:nvPr/>
        </p:nvSpPr>
        <p:spPr>
          <a:xfrm>
            <a:off x="5004744" y="804981"/>
            <a:ext cx="516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8</a:t>
            </a:r>
            <a:endParaRPr lang="ru-RU" sz="40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69B0E8-F581-4BCE-959C-A326ED865BC4}"/>
              </a:ext>
            </a:extLst>
          </p:cNvPr>
          <p:cNvSpPr txBox="1"/>
          <p:nvPr/>
        </p:nvSpPr>
        <p:spPr>
          <a:xfrm>
            <a:off x="4520647" y="2216180"/>
            <a:ext cx="22860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Регион:</a:t>
            </a:r>
            <a:endParaRPr lang="en-US" sz="18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 </a:t>
            </a:r>
            <a:endParaRPr lang="en-US" sz="18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Срок продвижения:</a:t>
            </a:r>
            <a:endParaRPr lang="en-US" sz="18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Проведенные</a:t>
            </a:r>
            <a:br>
              <a:rPr lang="en-US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</a:br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работы:</a:t>
            </a:r>
            <a:endParaRPr lang="ru-RU" sz="1800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73A3B4-B50C-413E-A989-552449481CDF}"/>
              </a:ext>
            </a:extLst>
          </p:cNvPr>
          <p:cNvSpPr txBox="1"/>
          <p:nvPr/>
        </p:nvSpPr>
        <p:spPr>
          <a:xfrm>
            <a:off x="4790142" y="1508294"/>
            <a:ext cx="946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Jost" pitchFamily="2" charset="-52"/>
                <a:ea typeface="Jost" pitchFamily="2" charset="-52"/>
              </a:rPr>
              <a:t>rakhat.kz</a:t>
            </a:r>
            <a:endParaRPr lang="ru-RU" dirty="0">
              <a:latin typeface="Jost" pitchFamily="2" charset="-52"/>
              <a:ea typeface="Jost" pitchFamily="2" charset="-52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00A4A9B-69E1-489B-B7F3-F1B1A16B8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776" y="900403"/>
            <a:ext cx="1558908" cy="902897"/>
          </a:xfrm>
          <a:prstGeom prst="rect">
            <a:avLst/>
          </a:prstGeom>
        </p:spPr>
      </p:pic>
      <p:sp>
        <p:nvSpPr>
          <p:cNvPr id="19" name="Текст 2">
            <a:extLst>
              <a:ext uri="{FF2B5EF4-FFF2-40B4-BE49-F238E27FC236}">
                <a16:creationId xmlns:a16="http://schemas.microsoft.com/office/drawing/2014/main" id="{CA258EBC-8F2C-4940-A417-398E9C830268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842031" y="3496383"/>
            <a:ext cx="5449078" cy="3036044"/>
          </a:xfrm>
        </p:spPr>
        <p:txBody>
          <a:bodyPr/>
          <a:lstStyle/>
          <a:p>
            <a:pPr marL="127000" indent="0">
              <a:buNone/>
            </a:pPr>
            <a:r>
              <a:rPr lang="ru-RU" dirty="0"/>
              <a:t>Проработка семантики</a:t>
            </a:r>
            <a:endParaRPr lang="en-US" dirty="0"/>
          </a:p>
          <a:p>
            <a:pPr marL="127000" indent="0">
              <a:buNone/>
            </a:pPr>
            <a:r>
              <a:rPr lang="ru-RU" dirty="0"/>
              <a:t>Создание правильной структуры сайта</a:t>
            </a:r>
          </a:p>
          <a:p>
            <a:pPr marL="127000" indent="0">
              <a:buNone/>
            </a:pPr>
            <a:r>
              <a:rPr lang="ru-RU" dirty="0"/>
              <a:t>Создание новых страниц</a:t>
            </a:r>
          </a:p>
          <a:p>
            <a:pPr marL="127000" indent="0">
              <a:buNone/>
            </a:pPr>
            <a:r>
              <a:rPr lang="ru-RU" dirty="0"/>
              <a:t>Оптимизация мета-тегов</a:t>
            </a:r>
          </a:p>
          <a:p>
            <a:pPr marL="127000" indent="0">
              <a:buNone/>
            </a:pPr>
            <a:r>
              <a:rPr lang="ru-RU" dirty="0"/>
              <a:t>Доработки сайта и исправление тех. ошибок</a:t>
            </a:r>
          </a:p>
          <a:p>
            <a:pPr marL="127000" indent="0">
              <a:buNone/>
            </a:pPr>
            <a:r>
              <a:rPr lang="ru-RU" dirty="0"/>
              <a:t>Работа со ссылочной массой</a:t>
            </a:r>
          </a:p>
          <a:p>
            <a:pPr marL="127000" indent="0">
              <a:buNone/>
            </a:pPr>
            <a:r>
              <a:rPr lang="ru-RU" dirty="0"/>
              <a:t>Написание текстов</a:t>
            </a:r>
          </a:p>
          <a:p>
            <a:pPr marL="127000" indent="0">
              <a:buNone/>
            </a:pPr>
            <a:r>
              <a:rPr lang="ru-RU" dirty="0"/>
              <a:t>Улучшение скорости загрузки</a:t>
            </a:r>
          </a:p>
        </p:txBody>
      </p:sp>
    </p:spTree>
    <p:extLst>
      <p:ext uri="{BB962C8B-B14F-4D97-AF65-F5344CB8AC3E}">
        <p14:creationId xmlns:p14="http://schemas.microsoft.com/office/powerpoint/2010/main" val="31097319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CA5FF926-91F0-4026-8ADB-822D8BA82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202142"/>
              </p:ext>
            </p:extLst>
          </p:nvPr>
        </p:nvGraphicFramePr>
        <p:xfrm>
          <a:off x="4511674" y="296257"/>
          <a:ext cx="7308852" cy="6264882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26304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53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5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55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02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02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848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Jost" pitchFamily="2" charset="-52"/>
                        </a:rPr>
                        <a:t>Запросы</a:t>
                      </a:r>
                      <a:endParaRPr lang="ru-RU" sz="24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7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было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стало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изм.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было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стало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изм.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4630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горький шоколад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&gt;100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8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++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79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5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+74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4630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трюфель конфеты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20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4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+6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54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6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+48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9914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масло какао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49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8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+41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90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+88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4630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пористый шоколад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19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15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+4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+1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4964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темный шоколад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19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4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+15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38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10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+28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9914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какао порошок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23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8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+15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3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+9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9914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шоколадная паста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39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21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+18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65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6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+59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4630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плиточный шоколад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10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7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+3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5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5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-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4630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ореховая паста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40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4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+36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32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+31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09914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ирис конфеты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7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+5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13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+12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4964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коробка шоколада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15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+13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25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+23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4964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коробка конфет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3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+9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7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3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+4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F01F1D-D187-403D-8B76-134278F141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471" y="400171"/>
            <a:ext cx="958741" cy="395960"/>
          </a:xfrm>
          <a:prstGeom prst="rect">
            <a:avLst/>
          </a:prstGeom>
          <a:effectLst/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417A43B-7CA6-4C96-9430-07971F4C08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027" y="411746"/>
            <a:ext cx="1318289" cy="433717"/>
          </a:xfrm>
          <a:prstGeom prst="rect">
            <a:avLst/>
          </a:prstGeom>
          <a:effectLst/>
        </p:spPr>
      </p:pic>
      <p:sp>
        <p:nvSpPr>
          <p:cNvPr id="7" name="Google Shape;115;p5"/>
          <p:cNvSpPr txBox="1">
            <a:spLocks noGrp="1"/>
          </p:cNvSpPr>
          <p:nvPr>
            <p:ph type="title"/>
          </p:nvPr>
        </p:nvSpPr>
        <p:spPr>
          <a:xfrm>
            <a:off x="380728" y="557721"/>
            <a:ext cx="3436920" cy="2180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2400" dirty="0">
                <a:latin typeface="Jost SemiBold" pitchFamily="2" charset="-52"/>
                <a:ea typeface="Jost SemiBold" pitchFamily="2" charset="-52"/>
              </a:rPr>
              <a:t>ПРОИЗВОДИТЕЛЬ КОНДИТЕРСКОЙ ПРОДУКЦИИ</a:t>
            </a:r>
            <a:br>
              <a:rPr lang="en-US" sz="2400" dirty="0">
                <a:latin typeface="Jost SemiBold" pitchFamily="2" charset="-52"/>
                <a:ea typeface="Jost SemiBold" pitchFamily="2" charset="-52"/>
              </a:rPr>
            </a:b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endParaRPr lang="ru-RU" sz="2400" dirty="0">
              <a:latin typeface="Jost SemiBold" pitchFamily="2" charset="-52"/>
              <a:ea typeface="Jost SemiBold" pitchFamily="2" charset="-52"/>
            </a:endParaRPr>
          </a:p>
        </p:txBody>
      </p:sp>
      <p:sp>
        <p:nvSpPr>
          <p:cNvPr id="9" name="Google Shape;115;p5">
            <a:extLst>
              <a:ext uri="{FF2B5EF4-FFF2-40B4-BE49-F238E27FC236}">
                <a16:creationId xmlns:a16="http://schemas.microsoft.com/office/drawing/2014/main" id="{D31FF8CE-FB67-4115-B9CD-830A017D21A7}"/>
              </a:ext>
            </a:extLst>
          </p:cNvPr>
          <p:cNvSpPr txBox="1">
            <a:spLocks/>
          </p:cNvSpPr>
          <p:nvPr/>
        </p:nvSpPr>
        <p:spPr>
          <a:xfrm>
            <a:off x="461411" y="5807234"/>
            <a:ext cx="3779352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Jost" pitchFamily="2" charset="-52"/>
                <a:ea typeface="Jost" pitchFamily="2" charset="-52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400" dirty="0">
                <a:latin typeface="Jost SemiBold" pitchFamily="2" charset="-52"/>
                <a:ea typeface="Jost SemiBold" pitchFamily="2" charset="-52"/>
              </a:rPr>
              <a:t>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15063548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E830DF-ACD1-40FF-9570-8731D0C86EF1}"/>
              </a:ext>
            </a:extLst>
          </p:cNvPr>
          <p:cNvSpPr txBox="1"/>
          <p:nvPr/>
        </p:nvSpPr>
        <p:spPr>
          <a:xfrm>
            <a:off x="4895774" y="1039449"/>
            <a:ext cx="65695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Jost" pitchFamily="2" charset="-52"/>
                <a:ea typeface="Jost" pitchFamily="2" charset="-52"/>
              </a:rPr>
              <a:t>Результатом работ стали улучшенные поведенческие факторы и годовой рост уникальных посетителей из поиска на </a:t>
            </a:r>
            <a:r>
              <a:rPr lang="en-US" sz="1800" dirty="0">
                <a:latin typeface="Jost" pitchFamily="2" charset="-52"/>
                <a:ea typeface="Jost" pitchFamily="2" charset="-52"/>
              </a:rPr>
              <a:t>45</a:t>
            </a:r>
            <a:r>
              <a:rPr lang="ru-RU" sz="1800" dirty="0">
                <a:latin typeface="Jost" pitchFamily="2" charset="-52"/>
                <a:ea typeface="Jost" pitchFamily="2" charset="-52"/>
              </a:rPr>
              <a:t>%. Рост трафика продолжается.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678" y="2439671"/>
            <a:ext cx="7561760" cy="319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7D337860-5B9B-4DB3-96BC-8F9135084E3E}"/>
              </a:ext>
            </a:extLst>
          </p:cNvPr>
          <p:cNvCxnSpPr>
            <a:cxnSpLocks/>
          </p:cNvCxnSpPr>
          <p:nvPr/>
        </p:nvCxnSpPr>
        <p:spPr>
          <a:xfrm flipH="1">
            <a:off x="9199310" y="3525913"/>
            <a:ext cx="272639" cy="51151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F72099F-734F-4969-BE05-DAFD69482E0B}"/>
              </a:ext>
            </a:extLst>
          </p:cNvPr>
          <p:cNvSpPr txBox="1"/>
          <p:nvPr/>
        </p:nvSpPr>
        <p:spPr>
          <a:xfrm>
            <a:off x="9614422" y="2978320"/>
            <a:ext cx="22045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Jost" pitchFamily="2" charset="-52"/>
                <a:ea typeface="Jost" pitchFamily="2" charset="-52"/>
              </a:rPr>
              <a:t>Рост трафика</a:t>
            </a:r>
          </a:p>
          <a:p>
            <a:r>
              <a:rPr lang="ru-RU" dirty="0">
                <a:latin typeface="Jost" pitchFamily="2" charset="-52"/>
                <a:ea typeface="Jost" pitchFamily="2" charset="-52"/>
              </a:rPr>
              <a:t>по сравнению</a:t>
            </a:r>
          </a:p>
          <a:p>
            <a:r>
              <a:rPr lang="ru-RU" dirty="0">
                <a:latin typeface="Jost" pitchFamily="2" charset="-52"/>
                <a:ea typeface="Jost" pitchFamily="2" charset="-52"/>
              </a:rPr>
              <a:t>с предыдущим годом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3B3E6013-62ED-43A9-A40D-4F82DDA333C9}"/>
              </a:ext>
            </a:extLst>
          </p:cNvPr>
          <p:cNvCxnSpPr>
            <a:cxnSpLocks/>
          </p:cNvCxnSpPr>
          <p:nvPr/>
        </p:nvCxnSpPr>
        <p:spPr>
          <a:xfrm flipH="1">
            <a:off x="4993704" y="3525913"/>
            <a:ext cx="344006" cy="616039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17DAFD6-0FCE-497C-90BC-82E7807F669C}"/>
              </a:ext>
            </a:extLst>
          </p:cNvPr>
          <p:cNvSpPr txBox="1"/>
          <p:nvPr/>
        </p:nvSpPr>
        <p:spPr>
          <a:xfrm>
            <a:off x="5238064" y="2978320"/>
            <a:ext cx="1296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Jost" pitchFamily="2" charset="-52"/>
                <a:ea typeface="Jost" pitchFamily="2" charset="-52"/>
              </a:rPr>
              <a:t>Старт продвижения</a:t>
            </a:r>
          </a:p>
        </p:txBody>
      </p:sp>
      <p:sp>
        <p:nvSpPr>
          <p:cNvPr id="11" name="Google Shape;115;p5"/>
          <p:cNvSpPr txBox="1">
            <a:spLocks noGrp="1"/>
          </p:cNvSpPr>
          <p:nvPr>
            <p:ph type="title"/>
          </p:nvPr>
        </p:nvSpPr>
        <p:spPr>
          <a:xfrm>
            <a:off x="390777" y="544957"/>
            <a:ext cx="3436920" cy="2180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2400" dirty="0">
                <a:latin typeface="Jost SemiBold" pitchFamily="2" charset="-52"/>
                <a:ea typeface="Jost SemiBold" pitchFamily="2" charset="-52"/>
              </a:rPr>
              <a:t>ПРОИЗВОДИТЕЛЬ КОНДИТЕРСКОЙ ПРОДУКЦИИ</a:t>
            </a:r>
            <a:br>
              <a:rPr lang="en-US" sz="2400" dirty="0">
                <a:latin typeface="Jost SemiBold" pitchFamily="2" charset="-52"/>
                <a:ea typeface="Jost SemiBold" pitchFamily="2" charset="-52"/>
              </a:rPr>
            </a:br>
            <a:endParaRPr lang="ru-RU" sz="2400" dirty="0">
              <a:latin typeface="Jost SemiBold" pitchFamily="2" charset="-52"/>
              <a:ea typeface="Jost SemiBold" pitchFamily="2" charset="-52"/>
            </a:endParaRPr>
          </a:p>
        </p:txBody>
      </p:sp>
      <p:sp>
        <p:nvSpPr>
          <p:cNvPr id="9" name="Google Shape;115;p5">
            <a:extLst>
              <a:ext uri="{FF2B5EF4-FFF2-40B4-BE49-F238E27FC236}">
                <a16:creationId xmlns:a16="http://schemas.microsoft.com/office/drawing/2014/main" id="{8D39330E-CDB0-4E38-9800-484A87FFC5B8}"/>
              </a:ext>
            </a:extLst>
          </p:cNvPr>
          <p:cNvSpPr txBox="1">
            <a:spLocks/>
          </p:cNvSpPr>
          <p:nvPr/>
        </p:nvSpPr>
        <p:spPr>
          <a:xfrm>
            <a:off x="461411" y="5807234"/>
            <a:ext cx="3779352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Jost" pitchFamily="2" charset="-52"/>
                <a:ea typeface="Jost" pitchFamily="2" charset="-52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400" dirty="0">
                <a:latin typeface="Jost SemiBold" pitchFamily="2" charset="-52"/>
                <a:ea typeface="Jost SemiBold" pitchFamily="2" charset="-52"/>
              </a:rPr>
              <a:t>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1624307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7073582" y="680469"/>
            <a:ext cx="2879232" cy="125905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390777" y="544957"/>
            <a:ext cx="3436920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2400" dirty="0">
                <a:latin typeface="Jost SemiBold" pitchFamily="2" charset="-52"/>
                <a:ea typeface="Jost SemiBold" pitchFamily="2" charset="-52"/>
              </a:rPr>
              <a:t>ФАРМАЦЕВТИКА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D6F8F9-408E-4CC2-864B-50045F67AD9C}"/>
              </a:ext>
            </a:extLst>
          </p:cNvPr>
          <p:cNvSpPr txBox="1"/>
          <p:nvPr/>
        </p:nvSpPr>
        <p:spPr>
          <a:xfrm>
            <a:off x="6023871" y="952440"/>
            <a:ext cx="516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FE0CE6-BB7B-4BBD-A607-BDE2EC52EE61}"/>
              </a:ext>
            </a:extLst>
          </p:cNvPr>
          <p:cNvSpPr txBox="1"/>
          <p:nvPr/>
        </p:nvSpPr>
        <p:spPr>
          <a:xfrm>
            <a:off x="7005674" y="217333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Беларусь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01C12F-C122-4C96-BD5C-ADEDED42A57C}"/>
              </a:ext>
            </a:extLst>
          </p:cNvPr>
          <p:cNvSpPr txBox="1"/>
          <p:nvPr/>
        </p:nvSpPr>
        <p:spPr>
          <a:xfrm>
            <a:off x="7005674" y="2742682"/>
            <a:ext cx="1970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10 мес.</a:t>
            </a: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5400000">
            <a:off x="4726634" y="-7542"/>
            <a:ext cx="1348777" cy="264441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77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D6F8F9-408E-4CC2-864B-50045F67AD9C}"/>
              </a:ext>
            </a:extLst>
          </p:cNvPr>
          <p:cNvSpPr txBox="1"/>
          <p:nvPr/>
        </p:nvSpPr>
        <p:spPr>
          <a:xfrm>
            <a:off x="5004744" y="804981"/>
            <a:ext cx="516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9</a:t>
            </a:r>
            <a:endParaRPr lang="ru-RU" sz="40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69B0E8-F581-4BCE-959C-A326ED865BC4}"/>
              </a:ext>
            </a:extLst>
          </p:cNvPr>
          <p:cNvSpPr txBox="1"/>
          <p:nvPr/>
        </p:nvSpPr>
        <p:spPr>
          <a:xfrm>
            <a:off x="4510599" y="2173332"/>
            <a:ext cx="22860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Регион:</a:t>
            </a:r>
            <a:endParaRPr lang="en-US" sz="18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 </a:t>
            </a:r>
            <a:endParaRPr lang="en-US" sz="18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Срок продвижения:</a:t>
            </a:r>
            <a:endParaRPr lang="en-US" sz="18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Проведенные</a:t>
            </a:r>
            <a:br>
              <a:rPr lang="en-US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</a:br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работы:</a:t>
            </a:r>
            <a:endParaRPr lang="ru-RU" sz="1800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73A3B4-B50C-413E-A989-552449481CDF}"/>
              </a:ext>
            </a:extLst>
          </p:cNvPr>
          <p:cNvSpPr txBox="1"/>
          <p:nvPr/>
        </p:nvSpPr>
        <p:spPr>
          <a:xfrm>
            <a:off x="4599385" y="1465446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Jost" pitchFamily="2" charset="-52"/>
                <a:ea typeface="Jost" pitchFamily="2" charset="-52"/>
              </a:rPr>
              <a:t>ch.bayer.by</a:t>
            </a:r>
            <a:endParaRPr lang="ru-RU" sz="1600" dirty="0">
              <a:latin typeface="Jost" pitchFamily="2" charset="-52"/>
              <a:ea typeface="Jost" pitchFamily="2" charset="-52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20AE2C1-E88E-455D-AD81-2EB3CD755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267" y="804981"/>
            <a:ext cx="904875" cy="981075"/>
          </a:xfrm>
          <a:prstGeom prst="rect">
            <a:avLst/>
          </a:prstGeom>
        </p:spPr>
      </p:pic>
      <p:sp>
        <p:nvSpPr>
          <p:cNvPr id="22" name="Текст 2">
            <a:extLst>
              <a:ext uri="{FF2B5EF4-FFF2-40B4-BE49-F238E27FC236}">
                <a16:creationId xmlns:a16="http://schemas.microsoft.com/office/drawing/2014/main" id="{CA258EBC-8F2C-4940-A417-398E9C830268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899653" y="3429000"/>
            <a:ext cx="5449078" cy="3036044"/>
          </a:xfrm>
        </p:spPr>
        <p:txBody>
          <a:bodyPr/>
          <a:lstStyle/>
          <a:p>
            <a:pPr marL="127000" indent="0">
              <a:buNone/>
            </a:pPr>
            <a:r>
              <a:rPr lang="ru-RU" sz="1400" dirty="0"/>
              <a:t>Проработка семантики</a:t>
            </a:r>
            <a:endParaRPr lang="en-US" sz="1400" dirty="0"/>
          </a:p>
          <a:p>
            <a:pPr marL="127000" indent="0">
              <a:buNone/>
            </a:pPr>
            <a:r>
              <a:rPr lang="ru-RU" sz="1400" dirty="0"/>
              <a:t>Оптимизация мета-тегов</a:t>
            </a:r>
          </a:p>
          <a:p>
            <a:pPr marL="127000" indent="0">
              <a:buNone/>
            </a:pPr>
            <a:r>
              <a:rPr lang="ru-RU" sz="1400" dirty="0"/>
              <a:t>Оптимизация уже написанных статей</a:t>
            </a:r>
          </a:p>
          <a:p>
            <a:pPr marL="127000" indent="0">
              <a:buNone/>
            </a:pPr>
            <a:r>
              <a:rPr lang="ru-RU" sz="1400" dirty="0"/>
              <a:t>Доработки сайта и исправление тех. Ошибок</a:t>
            </a:r>
          </a:p>
          <a:p>
            <a:pPr marL="127000" indent="0">
              <a:buNone/>
            </a:pPr>
            <a:r>
              <a:rPr lang="ru-RU" sz="1400" dirty="0"/>
              <a:t>Улучшение скорости загрузки</a:t>
            </a:r>
          </a:p>
          <a:p>
            <a:pPr marL="127000" indent="0">
              <a:buNone/>
            </a:pPr>
            <a:r>
              <a:rPr lang="ru-RU" sz="1400" dirty="0"/>
              <a:t>Работа со ссылочной массой</a:t>
            </a:r>
          </a:p>
          <a:p>
            <a:pPr marL="127000" indent="0">
              <a:buNone/>
            </a:pPr>
            <a:r>
              <a:rPr lang="ru-RU" sz="1400" dirty="0"/>
              <a:t>Подбор тем и семантики</a:t>
            </a:r>
          </a:p>
          <a:p>
            <a:pPr marL="127000" indent="0">
              <a:buNone/>
            </a:pPr>
            <a:r>
              <a:rPr lang="ru-RU" sz="1400" dirty="0"/>
              <a:t>Написание </a:t>
            </a:r>
            <a:r>
              <a:rPr lang="ru-RU" sz="1400" dirty="0" err="1"/>
              <a:t>тематичных</a:t>
            </a:r>
            <a:r>
              <a:rPr lang="ru-RU" sz="1400" dirty="0"/>
              <a:t> статей в блог</a:t>
            </a:r>
            <a:endParaRPr lang="en-US" sz="1400" dirty="0"/>
          </a:p>
          <a:p>
            <a:pPr marL="127000" indent="0">
              <a:buNone/>
            </a:pPr>
            <a:r>
              <a:rPr lang="ru-RU" sz="1400" dirty="0"/>
              <a:t>Работа со </a:t>
            </a:r>
            <a:r>
              <a:rPr lang="ru-RU" sz="1400" dirty="0" err="1"/>
              <a:t>сниппетами</a:t>
            </a:r>
            <a:r>
              <a:rPr lang="ru-RU" sz="1400" dirty="0"/>
              <a:t>, внедрение разметки</a:t>
            </a:r>
          </a:p>
        </p:txBody>
      </p:sp>
    </p:spTree>
    <p:extLst>
      <p:ext uri="{BB962C8B-B14F-4D97-AF65-F5344CB8AC3E}">
        <p14:creationId xmlns:p14="http://schemas.microsoft.com/office/powerpoint/2010/main" val="3875287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471629" y="557680"/>
            <a:ext cx="3266994" cy="1240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2400" dirty="0">
                <a:latin typeface="Jost SemiBold" pitchFamily="2" charset="-52"/>
                <a:ea typeface="Jost SemiBold" pitchFamily="2" charset="-52"/>
              </a:rPr>
              <a:t>ФАРМАЦЕВТИКА</a:t>
            </a: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endParaRPr lang="ru-RU" sz="2400" dirty="0">
              <a:latin typeface="Jost SemiBold" pitchFamily="2" charset="-52"/>
              <a:ea typeface="Jost SemiBold" pitchFamily="2" charset="-52"/>
            </a:endParaRP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CA5FF926-91F0-4026-8ADB-822D8BA82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447012"/>
              </p:ext>
            </p:extLst>
          </p:nvPr>
        </p:nvGraphicFramePr>
        <p:xfrm>
          <a:off x="4511674" y="296257"/>
          <a:ext cx="7308852" cy="6264882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26304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53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5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55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02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02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848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Jost" pitchFamily="2" charset="-52"/>
                        </a:rPr>
                        <a:t>Запросы</a:t>
                      </a:r>
                      <a:endParaRPr lang="ru-RU" sz="24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7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было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стало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изм.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было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стало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изм.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4630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супрадин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33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4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</a:t>
                      </a: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29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24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3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+21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4630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релиф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54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3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+51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20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</a:t>
                      </a: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</a:t>
                      </a: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8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9914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эриус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51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4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+47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6</a:t>
                      </a: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+59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4630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ренни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47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5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+4</a:t>
                      </a: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2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58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</a:t>
                      </a: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56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4964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кальцемин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48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4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</a:t>
                      </a: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42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16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4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+12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9914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кларитин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62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87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4B3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-</a:t>
                      </a: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25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4B3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41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4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+37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9914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иберогаст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62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85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4B3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-</a:t>
                      </a: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23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4B3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33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5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+28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4630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бепантен</a:t>
                      </a: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 крем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53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3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+50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12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+1</a:t>
                      </a: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0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4630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бепантен</a:t>
                      </a: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 мазь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9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3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+6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29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+27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09914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супрадин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33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4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+29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24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3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+21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4964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назол</a:t>
                      </a: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ru-RU" sz="16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адванс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&gt;100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3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++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58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7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+51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4964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элевит</a:t>
                      </a: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ru-RU" sz="16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пронаталь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6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3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+3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46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+44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F01F1D-D187-403D-8B76-134278F141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748" y="383672"/>
            <a:ext cx="1080460" cy="446230"/>
          </a:xfrm>
          <a:prstGeom prst="rect">
            <a:avLst/>
          </a:prstGeom>
          <a:effectLst/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417A43B-7CA6-4C96-9430-07971F4C08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901" y="420103"/>
            <a:ext cx="1260416" cy="414677"/>
          </a:xfrm>
          <a:prstGeom prst="rect">
            <a:avLst/>
          </a:prstGeom>
          <a:effectLst/>
        </p:spPr>
      </p:pic>
      <p:sp>
        <p:nvSpPr>
          <p:cNvPr id="6" name="Google Shape;115;p5">
            <a:extLst>
              <a:ext uri="{FF2B5EF4-FFF2-40B4-BE49-F238E27FC236}">
                <a16:creationId xmlns:a16="http://schemas.microsoft.com/office/drawing/2014/main" id="{AAFBEE5F-3BF0-4091-81F8-86A829DC01ED}"/>
              </a:ext>
            </a:extLst>
          </p:cNvPr>
          <p:cNvSpPr txBox="1">
            <a:spLocks/>
          </p:cNvSpPr>
          <p:nvPr/>
        </p:nvSpPr>
        <p:spPr>
          <a:xfrm>
            <a:off x="461411" y="5807234"/>
            <a:ext cx="3779352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Jost" pitchFamily="2" charset="-52"/>
                <a:ea typeface="Jost" pitchFamily="2" charset="-52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400" dirty="0">
                <a:latin typeface="Jost SemiBold" pitchFamily="2" charset="-52"/>
                <a:ea typeface="Jost SemiBold" pitchFamily="2" charset="-52"/>
              </a:rPr>
              <a:t>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1647828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463108" y="547631"/>
            <a:ext cx="3313292" cy="1240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2400" dirty="0">
                <a:latin typeface="Jost SemiBold" pitchFamily="2" charset="-52"/>
                <a:ea typeface="Jost SemiBold" pitchFamily="2" charset="-52"/>
              </a:rPr>
              <a:t>ФАРМАЦЕВТИКА</a:t>
            </a: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endParaRPr lang="ru-RU" sz="2400" dirty="0">
              <a:latin typeface="Jost SemiBold" pitchFamily="2" charset="-52"/>
              <a:ea typeface="Jost SemiBold" pitchFamily="2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E830DF-ACD1-40FF-9570-8731D0C86EF1}"/>
              </a:ext>
            </a:extLst>
          </p:cNvPr>
          <p:cNvSpPr txBox="1"/>
          <p:nvPr/>
        </p:nvSpPr>
        <p:spPr>
          <a:xfrm>
            <a:off x="4474324" y="785049"/>
            <a:ext cx="71466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Jost" pitchFamily="2" charset="-52"/>
                <a:ea typeface="Jost" pitchFamily="2" charset="-52"/>
              </a:rPr>
              <a:t>Особенностью клиента является строгая проверка публикуемых статей и согласование их с Минздравом. Поэтому от начала работ до публикации первых статей прошло длительное время. Общий рост трафика</a:t>
            </a:r>
            <a:r>
              <a:rPr lang="en-US" sz="1800" dirty="0">
                <a:latin typeface="Jost" pitchFamily="2" charset="-52"/>
                <a:ea typeface="Jost" pitchFamily="2" charset="-52"/>
              </a:rPr>
              <a:t> </a:t>
            </a:r>
            <a:r>
              <a:rPr lang="ru-RU" sz="1800" dirty="0">
                <a:latin typeface="Jost" pitchFamily="2" charset="-52"/>
                <a:ea typeface="Jost" pitchFamily="2" charset="-52"/>
              </a:rPr>
              <a:t>со старта работ увеличился более чем в 8 раз. </a:t>
            </a:r>
            <a:r>
              <a:rPr lang="en-US" sz="1800" dirty="0">
                <a:latin typeface="Jost" pitchFamily="2" charset="-52"/>
                <a:ea typeface="Jost" pitchFamily="2" charset="-52"/>
              </a:rPr>
              <a:t>CTR</a:t>
            </a:r>
            <a:endParaRPr lang="ru-RU" sz="1800" dirty="0">
              <a:latin typeface="Jost" pitchFamily="2" charset="-52"/>
              <a:ea typeface="Jost" pitchFamily="2" charset="-52"/>
            </a:endParaRPr>
          </a:p>
          <a:p>
            <a:r>
              <a:rPr lang="ru-RU" sz="1800" dirty="0">
                <a:latin typeface="Jost" pitchFamily="2" charset="-52"/>
                <a:ea typeface="Jost" pitchFamily="2" charset="-52"/>
              </a:rPr>
              <a:t>из поиска увеличился 3-4% до 8-11% за счет роста позиций и более привлекательных </a:t>
            </a:r>
            <a:r>
              <a:rPr lang="ru-RU" sz="1800" dirty="0" err="1">
                <a:latin typeface="Jost" pitchFamily="2" charset="-52"/>
                <a:ea typeface="Jost" pitchFamily="2" charset="-52"/>
              </a:rPr>
              <a:t>сниппетов</a:t>
            </a:r>
            <a:r>
              <a:rPr lang="ru-RU" sz="1800" dirty="0">
                <a:latin typeface="Jost" pitchFamily="2" charset="-52"/>
                <a:ea typeface="Jost" pitchFamily="2" charset="-52"/>
              </a:rPr>
              <a:t>.</a:t>
            </a:r>
            <a:endParaRPr lang="en-US" sz="1800" dirty="0">
              <a:latin typeface="Jost" pitchFamily="2" charset="-52"/>
              <a:ea typeface="Jost" pitchFamily="2" charset="-52"/>
            </a:endParaRPr>
          </a:p>
          <a:p>
            <a:endParaRPr lang="ru-RU" sz="1800"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580FCE-1D17-4D0F-B0CA-4E854616E0CC}"/>
              </a:ext>
            </a:extLst>
          </p:cNvPr>
          <p:cNvSpPr txBox="1"/>
          <p:nvPr/>
        </p:nvSpPr>
        <p:spPr>
          <a:xfrm>
            <a:off x="4799045" y="3513272"/>
            <a:ext cx="1296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Jost" pitchFamily="2" charset="-52"/>
                <a:ea typeface="Jost" pitchFamily="2" charset="-52"/>
              </a:rPr>
              <a:t>Старт продвижения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2DACA4-3359-411C-A2E5-6ABF41F4658C}"/>
              </a:ext>
            </a:extLst>
          </p:cNvPr>
          <p:cNvSpPr txBox="1"/>
          <p:nvPr/>
        </p:nvSpPr>
        <p:spPr>
          <a:xfrm>
            <a:off x="7129755" y="3518903"/>
            <a:ext cx="1835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Jost" pitchFamily="2" charset="-52"/>
                <a:ea typeface="Jost" pitchFamily="2" charset="-52"/>
              </a:rPr>
              <a:t>Публикация первых статей в раздел </a:t>
            </a:r>
            <a:r>
              <a:rPr lang="en-US" sz="1200" dirty="0">
                <a:latin typeface="Jost" pitchFamily="2" charset="-52"/>
                <a:ea typeface="Jost" pitchFamily="2" charset="-52"/>
              </a:rPr>
              <a:t>Media</a:t>
            </a:r>
            <a:endParaRPr lang="ru-RU" sz="1200" dirty="0">
              <a:latin typeface="Jost" pitchFamily="2" charset="-52"/>
              <a:ea typeface="Jost" pitchFamily="2" charset="-5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013" y="3110082"/>
            <a:ext cx="7603281" cy="3052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8BE1D28D-A49A-43E7-B00F-0E1CD2B8B78B}"/>
              </a:ext>
            </a:extLst>
          </p:cNvPr>
          <p:cNvCxnSpPr/>
          <p:nvPr/>
        </p:nvCxnSpPr>
        <p:spPr>
          <a:xfrm flipH="1">
            <a:off x="4760340" y="4867195"/>
            <a:ext cx="372533" cy="63690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C5073E5-DA5B-4EA9-81F9-53AC733262E1}"/>
              </a:ext>
            </a:extLst>
          </p:cNvPr>
          <p:cNvSpPr txBox="1"/>
          <p:nvPr/>
        </p:nvSpPr>
        <p:spPr>
          <a:xfrm>
            <a:off x="5132873" y="4405530"/>
            <a:ext cx="1296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Jost" pitchFamily="2" charset="-52"/>
                <a:ea typeface="Jost" pitchFamily="2" charset="-52"/>
              </a:rPr>
              <a:t>Старт продвижения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F3BD0E-E6C4-4984-84FB-5480490FA792}"/>
              </a:ext>
            </a:extLst>
          </p:cNvPr>
          <p:cNvSpPr txBox="1"/>
          <p:nvPr/>
        </p:nvSpPr>
        <p:spPr>
          <a:xfrm>
            <a:off x="8429819" y="3003783"/>
            <a:ext cx="2022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Jost" pitchFamily="2" charset="-52"/>
                <a:ea typeface="Jost" pitchFamily="2" charset="-52"/>
              </a:rPr>
              <a:t>Стабильный рост трафика в 3,6-3,7 раза</a:t>
            </a:r>
          </a:p>
        </p:txBody>
      </p:sp>
      <p:sp>
        <p:nvSpPr>
          <p:cNvPr id="10" name="Google Shape;115;p5">
            <a:extLst>
              <a:ext uri="{FF2B5EF4-FFF2-40B4-BE49-F238E27FC236}">
                <a16:creationId xmlns:a16="http://schemas.microsoft.com/office/drawing/2014/main" id="{31D575B3-48AE-4B63-90AE-5E3D1CD166B9}"/>
              </a:ext>
            </a:extLst>
          </p:cNvPr>
          <p:cNvSpPr txBox="1">
            <a:spLocks/>
          </p:cNvSpPr>
          <p:nvPr/>
        </p:nvSpPr>
        <p:spPr>
          <a:xfrm>
            <a:off x="461411" y="5807234"/>
            <a:ext cx="3779352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Jost" pitchFamily="2" charset="-52"/>
                <a:ea typeface="Jost" pitchFamily="2" charset="-52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400" dirty="0">
                <a:latin typeface="Jost SemiBold" pitchFamily="2" charset="-52"/>
                <a:ea typeface="Jost SemiBold" pitchFamily="2" charset="-52"/>
              </a:rPr>
              <a:t>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2533813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375213" y="629899"/>
            <a:ext cx="3400162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ru-RU" dirty="0">
                <a:latin typeface="Jost SemiBold" pitchFamily="2" charset="-52"/>
                <a:ea typeface="Jost SemiBold" pitchFamily="2" charset="-52"/>
              </a:rPr>
              <a:t>12 ПРИМЕРОВ </a:t>
            </a:r>
            <a:r>
              <a:rPr lang="en-US" dirty="0">
                <a:latin typeface="Jost SemiBold" pitchFamily="2" charset="-52"/>
                <a:ea typeface="Jost SemiBold" pitchFamily="2" charset="-52"/>
              </a:rPr>
              <a:t>SEO </a:t>
            </a:r>
            <a:r>
              <a:rPr lang="ru-RU" dirty="0">
                <a:latin typeface="Jost SemiBold" pitchFamily="2" charset="-52"/>
                <a:ea typeface="Jost SemiBold" pitchFamily="2" charset="-52"/>
              </a:rPr>
              <a:t>ПРОДВИЖЕНИЯ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F2116B-29B6-4503-90B3-3E04372EC255}"/>
              </a:ext>
            </a:extLst>
          </p:cNvPr>
          <p:cNvSpPr txBox="1"/>
          <p:nvPr/>
        </p:nvSpPr>
        <p:spPr>
          <a:xfrm>
            <a:off x="6041611" y="1325194"/>
            <a:ext cx="6310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4A823A-B35F-49D8-809F-94B98BE1EB31}"/>
              </a:ext>
            </a:extLst>
          </p:cNvPr>
          <p:cNvSpPr txBox="1"/>
          <p:nvPr/>
        </p:nvSpPr>
        <p:spPr>
          <a:xfrm>
            <a:off x="6041609" y="2775574"/>
            <a:ext cx="6310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871022-A815-47FD-AE52-FF74C88DAC0B}"/>
              </a:ext>
            </a:extLst>
          </p:cNvPr>
          <p:cNvSpPr txBox="1"/>
          <p:nvPr/>
        </p:nvSpPr>
        <p:spPr>
          <a:xfrm>
            <a:off x="6041609" y="3476768"/>
            <a:ext cx="6310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8A354E-8341-4AD3-906B-A566278E1748}"/>
              </a:ext>
            </a:extLst>
          </p:cNvPr>
          <p:cNvSpPr txBox="1"/>
          <p:nvPr/>
        </p:nvSpPr>
        <p:spPr>
          <a:xfrm>
            <a:off x="6041609" y="4235704"/>
            <a:ext cx="6310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1197ED-0D2E-410F-9B2A-E95A3ED2512D}"/>
              </a:ext>
            </a:extLst>
          </p:cNvPr>
          <p:cNvSpPr txBox="1"/>
          <p:nvPr/>
        </p:nvSpPr>
        <p:spPr>
          <a:xfrm>
            <a:off x="4955651" y="1525249"/>
            <a:ext cx="5573962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Jost" pitchFamily="2" charset="-52"/>
                <a:ea typeface="Jost" pitchFamily="2" charset="-52"/>
              </a:rPr>
              <a:t>Международный банк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Jost" pitchFamily="2" charset="-52"/>
                <a:ea typeface="Jost" pitchFamily="2" charset="-52"/>
              </a:rPr>
              <a:t>Компания </a:t>
            </a:r>
            <a:r>
              <a:rPr lang="en-US" sz="2000" dirty="0">
                <a:latin typeface="Jost" pitchFamily="2" charset="-52"/>
                <a:ea typeface="Jost" pitchFamily="2" charset="-52"/>
              </a:rPr>
              <a:t>Xerox </a:t>
            </a:r>
            <a:r>
              <a:rPr lang="ru-RU" sz="2000" dirty="0">
                <a:latin typeface="Jost" pitchFamily="2" charset="-52"/>
                <a:ea typeface="Jost" pitchFamily="2" charset="-52"/>
              </a:rPr>
              <a:t> </a:t>
            </a:r>
            <a:r>
              <a:rPr lang="en-US" sz="2000" dirty="0">
                <a:latin typeface="Jost" pitchFamily="2" charset="-52"/>
                <a:ea typeface="Jost" pitchFamily="2" charset="-52"/>
                <a:hlinkClick r:id="rId3"/>
              </a:rPr>
              <a:t>ru.xerox.ua </a:t>
            </a:r>
            <a:endParaRPr lang="en-US" sz="2000" dirty="0">
              <a:latin typeface="Jost" pitchFamily="2" charset="-52"/>
              <a:ea typeface="Jost" pitchFamily="2" charset="-52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Jost" pitchFamily="2" charset="-52"/>
                <a:ea typeface="Jost" pitchFamily="2" charset="-52"/>
              </a:rPr>
              <a:t>Автомобильный дилер </a:t>
            </a:r>
            <a:r>
              <a:rPr lang="en-US" sz="2000" dirty="0">
                <a:latin typeface="Jost" pitchFamily="2" charset="-52"/>
                <a:ea typeface="Jost" pitchFamily="2" charset="-52"/>
                <a:hlinkClick r:id="rId4"/>
              </a:rPr>
              <a:t>toyotakz.com</a:t>
            </a:r>
            <a:r>
              <a:rPr lang="ru-RU" sz="2000" dirty="0">
                <a:latin typeface="Jost" pitchFamily="2" charset="-52"/>
                <a:ea typeface="Jost" pitchFamily="2" charset="-52"/>
                <a:hlinkClick r:id="rId4"/>
              </a:rPr>
              <a:t>  </a:t>
            </a:r>
            <a:endParaRPr lang="ru-RU" sz="2000" dirty="0">
              <a:latin typeface="Jost" pitchFamily="2" charset="-52"/>
              <a:ea typeface="Jost" pitchFamily="2" charset="-52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Jost" pitchFamily="2" charset="-52"/>
                <a:ea typeface="Jost" pitchFamily="2" charset="-52"/>
              </a:rPr>
              <a:t>Автомобильный дилер </a:t>
            </a:r>
            <a:r>
              <a:rPr lang="en-US" sz="2000" dirty="0">
                <a:latin typeface="Jost" pitchFamily="2" charset="-52"/>
                <a:ea typeface="Jost" pitchFamily="2" charset="-52"/>
                <a:hlinkClick r:id="rId5"/>
              </a:rPr>
              <a:t>lexus.kz</a:t>
            </a:r>
            <a:endParaRPr lang="ru-RU" sz="2000" dirty="0">
              <a:latin typeface="Jost" pitchFamily="2" charset="-52"/>
              <a:ea typeface="Jost" pitchFamily="2" charset="-52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Jost" pitchFamily="2" charset="-52"/>
                <a:ea typeface="Jost" pitchFamily="2" charset="-52"/>
              </a:rPr>
              <a:t>Компания грузоперевозчик </a:t>
            </a:r>
            <a:r>
              <a:rPr lang="en-US" sz="2000" dirty="0">
                <a:latin typeface="Jost" pitchFamily="2" charset="-52"/>
                <a:ea typeface="Jost" pitchFamily="2" charset="-52"/>
                <a:hlinkClick r:id="rId6"/>
              </a:rPr>
              <a:t>logistic-point.kz</a:t>
            </a:r>
            <a:endParaRPr lang="ru-RU" sz="2000" dirty="0">
              <a:latin typeface="Jost" pitchFamily="2" charset="-52"/>
              <a:ea typeface="Jost" pitchFamily="2" charset="-52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Jost" pitchFamily="2" charset="-52"/>
                <a:ea typeface="Jost" pitchFamily="2" charset="-52"/>
              </a:rPr>
              <a:t>Магазин спортивной обуви </a:t>
            </a:r>
            <a:r>
              <a:rPr lang="en-US" sz="2000" dirty="0">
                <a:latin typeface="Jost" pitchFamily="2" charset="-52"/>
                <a:ea typeface="Jost" pitchFamily="2" charset="-52"/>
                <a:hlinkClick r:id="rId7"/>
              </a:rPr>
              <a:t>club100.kz</a:t>
            </a:r>
            <a:endParaRPr lang="ru-RU" sz="2000" dirty="0">
              <a:latin typeface="Jost" pitchFamily="2" charset="-52"/>
              <a:ea typeface="Jost" pitchFamily="2" charset="-52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Jost" pitchFamily="2" charset="-52"/>
                <a:ea typeface="Jost" pitchFamily="2" charset="-52"/>
              </a:rPr>
              <a:t>МФО </a:t>
            </a:r>
            <a:r>
              <a:rPr lang="en-US" sz="2000" dirty="0">
                <a:latin typeface="Jost" pitchFamily="2" charset="-52"/>
                <a:ea typeface="Jost" pitchFamily="2" charset="-52"/>
                <a:hlinkClick r:id="rId8"/>
              </a:rPr>
              <a:t>akshamat.kz</a:t>
            </a:r>
            <a:endParaRPr lang="ru-RU" sz="2000" dirty="0">
              <a:latin typeface="Jost" pitchFamily="2" charset="-52"/>
              <a:ea typeface="Jost" pitchFamily="2" charset="-52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Jost" pitchFamily="2" charset="-52"/>
                <a:ea typeface="Jost" pitchFamily="2" charset="-52"/>
              </a:rPr>
              <a:t>Кондитерская фабрика </a:t>
            </a:r>
            <a:r>
              <a:rPr lang="en-US" sz="2000" dirty="0">
                <a:latin typeface="Jost" pitchFamily="2" charset="-52"/>
                <a:ea typeface="Jost" pitchFamily="2" charset="-52"/>
                <a:hlinkClick r:id="rId9"/>
              </a:rPr>
              <a:t>rakhat.kz</a:t>
            </a:r>
            <a:endParaRPr lang="ru-RU" sz="2000" dirty="0">
              <a:latin typeface="Jost" pitchFamily="2" charset="-52"/>
              <a:ea typeface="Jost" pitchFamily="2" charset="-52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Jost" pitchFamily="2" charset="-52"/>
                <a:ea typeface="Jost" pitchFamily="2" charset="-52"/>
              </a:rPr>
              <a:t>Фармацевтика </a:t>
            </a:r>
            <a:r>
              <a:rPr lang="en-US" sz="2000" dirty="0">
                <a:latin typeface="Jost" pitchFamily="2" charset="-52"/>
                <a:ea typeface="Jost" pitchFamily="2" charset="-52"/>
                <a:hlinkClick r:id="rId10"/>
              </a:rPr>
              <a:t>ch.bayer.by</a:t>
            </a:r>
            <a:endParaRPr lang="ru-RU" sz="2000" dirty="0">
              <a:latin typeface="Jost" pitchFamily="2" charset="-52"/>
              <a:ea typeface="Jost" pitchFamily="2" charset="-52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Jost" pitchFamily="2" charset="-52"/>
                <a:ea typeface="Jost" pitchFamily="2" charset="-52"/>
              </a:rPr>
              <a:t>Автодилер </a:t>
            </a:r>
            <a:r>
              <a:rPr lang="en-US" sz="2000" dirty="0">
                <a:latin typeface="Jost" pitchFamily="2" charset="-52"/>
                <a:ea typeface="Jost" pitchFamily="2" charset="-52"/>
                <a:hlinkClick r:id="rId11"/>
              </a:rPr>
              <a:t>nissan-global.by</a:t>
            </a:r>
            <a:endParaRPr lang="ru-RU" sz="2000" dirty="0">
              <a:latin typeface="Jost" pitchFamily="2" charset="-52"/>
              <a:ea typeface="Jost" pitchFamily="2" charset="-52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Jost" pitchFamily="2" charset="-52"/>
                <a:ea typeface="Jost" pitchFamily="2" charset="-52"/>
              </a:rPr>
              <a:t>Банк </a:t>
            </a:r>
            <a:r>
              <a:rPr lang="en-US" sz="2000" dirty="0">
                <a:latin typeface="Jost" pitchFamily="2" charset="-52"/>
                <a:ea typeface="Jost" pitchFamily="2" charset="-52"/>
                <a:hlinkClick r:id="rId12"/>
              </a:rPr>
              <a:t>belveb.by</a:t>
            </a:r>
            <a:endParaRPr lang="en-US" sz="2000" dirty="0">
              <a:latin typeface="Jost" pitchFamily="2" charset="-52"/>
              <a:ea typeface="Jost" pitchFamily="2" charset="-52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Jost" pitchFamily="2" charset="-52"/>
                <a:ea typeface="Jost" pitchFamily="2" charset="-52"/>
              </a:rPr>
              <a:t>Банк </a:t>
            </a:r>
            <a:r>
              <a:rPr lang="en-US" sz="2000" dirty="0">
                <a:latin typeface="Jost" pitchFamily="2" charset="-52"/>
                <a:ea typeface="Jost" pitchFamily="2" charset="-52"/>
                <a:hlinkClick r:id="rId13"/>
              </a:rPr>
              <a:t>ipakyulibank.uz</a:t>
            </a:r>
            <a:r>
              <a:rPr lang="ru-RU" sz="2000" dirty="0">
                <a:latin typeface="Jost" pitchFamily="2" charset="-52"/>
                <a:ea typeface="Jost" pitchFamily="2" charset="-52"/>
                <a:hlinkClick r:id="rId13"/>
              </a:rPr>
              <a:t> </a:t>
            </a:r>
            <a:endParaRPr lang="ru-RU" sz="2000" dirty="0">
              <a:latin typeface="Jost" pitchFamily="2" charset="-52"/>
              <a:ea typeface="Jost" pitchFamily="2" charset="-52"/>
            </a:endParaRPr>
          </a:p>
          <a:p>
            <a:pPr marL="342900" indent="-342900">
              <a:buFont typeface="+mj-lt"/>
              <a:buAutoNum type="arabicPeriod"/>
            </a:pPr>
            <a:endParaRPr lang="ru-RU" sz="2000" dirty="0">
              <a:latin typeface="Jost" pitchFamily="2" charset="-52"/>
              <a:ea typeface="Jost" pitchFamily="2" charset="-5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376" y="547632"/>
            <a:ext cx="3041650" cy="895350"/>
          </a:xfrm>
        </p:spPr>
        <p:txBody>
          <a:bodyPr/>
          <a:lstStyle/>
          <a:p>
            <a:r>
              <a:rPr lang="ru-RU" sz="2400" dirty="0">
                <a:latin typeface="Jost SemiBold" pitchFamily="2" charset="-52"/>
                <a:ea typeface="Jost SemiBold" pitchFamily="2" charset="-52"/>
              </a:rPr>
              <a:t>РЕЗУЛЬТАТЫ ВИДИМОСТИ САЙТА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0054" y="3606800"/>
            <a:ext cx="3041651" cy="3251200"/>
          </a:xfrm>
        </p:spPr>
        <p:txBody>
          <a:bodyPr/>
          <a:lstStyle/>
          <a:p>
            <a:r>
              <a:rPr lang="ru-RU" sz="1800" b="1" dirty="0"/>
              <a:t>Яндекс</a:t>
            </a:r>
            <a:r>
              <a:rPr lang="en-US" sz="1800" b="1" dirty="0"/>
              <a:t>:</a:t>
            </a:r>
          </a:p>
          <a:p>
            <a:r>
              <a:rPr lang="ru-RU" dirty="0"/>
              <a:t>Было</a:t>
            </a:r>
            <a:r>
              <a:rPr lang="en-US" dirty="0"/>
              <a:t>: 5,9%</a:t>
            </a:r>
            <a:endParaRPr lang="ru-RU" dirty="0"/>
          </a:p>
          <a:p>
            <a:r>
              <a:rPr lang="ru-RU" dirty="0"/>
              <a:t>Стало</a:t>
            </a:r>
            <a:r>
              <a:rPr lang="en-US" dirty="0"/>
              <a:t>: 74,3%</a:t>
            </a:r>
            <a:endParaRPr lang="ru-RU" dirty="0"/>
          </a:p>
          <a:p>
            <a:endParaRPr lang="ru-RU" dirty="0"/>
          </a:p>
          <a:p>
            <a:r>
              <a:rPr lang="en-US" sz="1800" b="1" dirty="0"/>
              <a:t>Google:</a:t>
            </a:r>
          </a:p>
          <a:p>
            <a:r>
              <a:rPr lang="ru-RU" dirty="0"/>
              <a:t>Было</a:t>
            </a:r>
            <a:r>
              <a:rPr lang="en-US" dirty="0"/>
              <a:t>: 4,7%</a:t>
            </a:r>
            <a:endParaRPr lang="ru-RU" dirty="0"/>
          </a:p>
          <a:p>
            <a:r>
              <a:rPr lang="ru-RU" dirty="0"/>
              <a:t>Стало</a:t>
            </a:r>
            <a:r>
              <a:rPr lang="en-US" dirty="0"/>
              <a:t>: 86,6%</a:t>
            </a:r>
            <a:endParaRPr lang="ru-RU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274" y="592359"/>
            <a:ext cx="7682584" cy="270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427" y="3643466"/>
            <a:ext cx="7772278" cy="270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4"/>
          <p:cNvSpPr txBox="1">
            <a:spLocks/>
          </p:cNvSpPr>
          <p:nvPr/>
        </p:nvSpPr>
        <p:spPr>
          <a:xfrm>
            <a:off x="4201979" y="3197573"/>
            <a:ext cx="6773863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0" indent="0">
              <a:buFont typeface="Arial"/>
              <a:buNone/>
            </a:pPr>
            <a:r>
              <a:rPr lang="ru-RU" sz="2000" dirty="0">
                <a:latin typeface="Jost" pitchFamily="2" charset="-52"/>
                <a:ea typeface="Jost" pitchFamily="2" charset="-52"/>
              </a:rPr>
              <a:t>Рост видимости сайта в ПС Яндекс</a:t>
            </a:r>
            <a:r>
              <a:rPr lang="en-US" sz="2000" dirty="0">
                <a:latin typeface="Jost" pitchFamily="2" charset="-52"/>
                <a:ea typeface="Jost" pitchFamily="2" charset="-52"/>
              </a:rPr>
              <a:t>:</a:t>
            </a:r>
            <a:endParaRPr lang="ru-RU" sz="2000"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3"/>
          </p:nvPr>
        </p:nvSpPr>
        <p:spPr>
          <a:xfrm>
            <a:off x="4284254" y="243109"/>
            <a:ext cx="6773863" cy="698500"/>
          </a:xfrm>
        </p:spPr>
        <p:txBody>
          <a:bodyPr/>
          <a:lstStyle/>
          <a:p>
            <a:pPr marL="127000" indent="0">
              <a:buNone/>
            </a:pPr>
            <a:r>
              <a:rPr lang="ru-RU" sz="2000" dirty="0"/>
              <a:t>Рост видимости сайта в ПС </a:t>
            </a:r>
            <a:r>
              <a:rPr lang="en-US" sz="2000" dirty="0"/>
              <a:t>Google: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353025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7073582" y="680469"/>
            <a:ext cx="2879232" cy="125905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240696" y="575102"/>
            <a:ext cx="3688038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2400" dirty="0">
                <a:latin typeface="Jost SemiBold" pitchFamily="2" charset="-52"/>
                <a:ea typeface="Jost SemiBold" pitchFamily="2" charset="-52"/>
              </a:rPr>
              <a:t>АВТОМОБИЛЬНЫЙ ДИЛЕР NISSAN</a:t>
            </a:r>
            <a:br>
              <a:rPr lang="en-US" sz="2400" dirty="0">
                <a:latin typeface="Jost SemiBold" pitchFamily="2" charset="-52"/>
                <a:ea typeface="Jost SemiBold" pitchFamily="2" charset="-52"/>
              </a:rPr>
            </a:b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В БЕЛАРУСИ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D6F8F9-408E-4CC2-864B-50045F67AD9C}"/>
              </a:ext>
            </a:extLst>
          </p:cNvPr>
          <p:cNvSpPr txBox="1"/>
          <p:nvPr/>
        </p:nvSpPr>
        <p:spPr>
          <a:xfrm>
            <a:off x="6023871" y="952440"/>
            <a:ext cx="516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FE0CE6-BB7B-4BBD-A607-BDE2EC52EE61}"/>
              </a:ext>
            </a:extLst>
          </p:cNvPr>
          <p:cNvSpPr txBox="1"/>
          <p:nvPr/>
        </p:nvSpPr>
        <p:spPr>
          <a:xfrm>
            <a:off x="6971880" y="2306263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Беларусь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01C12F-C122-4C96-BD5C-ADEDED42A57C}"/>
              </a:ext>
            </a:extLst>
          </p:cNvPr>
          <p:cNvSpPr txBox="1"/>
          <p:nvPr/>
        </p:nvSpPr>
        <p:spPr>
          <a:xfrm>
            <a:off x="6971880" y="2958199"/>
            <a:ext cx="1970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6 мес.</a:t>
            </a: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5400000">
            <a:off x="4726634" y="-7542"/>
            <a:ext cx="1348777" cy="264441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77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D6F8F9-408E-4CC2-864B-50045F67AD9C}"/>
              </a:ext>
            </a:extLst>
          </p:cNvPr>
          <p:cNvSpPr txBox="1"/>
          <p:nvPr/>
        </p:nvSpPr>
        <p:spPr>
          <a:xfrm>
            <a:off x="4844860" y="820130"/>
            <a:ext cx="836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10</a:t>
            </a:r>
            <a:endParaRPr lang="ru-RU" sz="40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69B0E8-F581-4BCE-959C-A326ED865BC4}"/>
              </a:ext>
            </a:extLst>
          </p:cNvPr>
          <p:cNvSpPr txBox="1"/>
          <p:nvPr/>
        </p:nvSpPr>
        <p:spPr>
          <a:xfrm>
            <a:off x="4538517" y="2281091"/>
            <a:ext cx="22860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Регион:</a:t>
            </a:r>
            <a:endParaRPr lang="en-US" sz="18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 </a:t>
            </a:r>
            <a:endParaRPr lang="en-US" sz="18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Срок продвижения:</a:t>
            </a:r>
            <a:endParaRPr lang="en-US" sz="18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Проведенные</a:t>
            </a:r>
            <a:br>
              <a:rPr lang="en-US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</a:br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работы:</a:t>
            </a:r>
            <a:endParaRPr lang="ru-RU" sz="1800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73A3B4-B50C-413E-A989-552449481CDF}"/>
              </a:ext>
            </a:extLst>
          </p:cNvPr>
          <p:cNvSpPr txBox="1"/>
          <p:nvPr/>
        </p:nvSpPr>
        <p:spPr>
          <a:xfrm>
            <a:off x="4453512" y="1436309"/>
            <a:ext cx="1619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Jost" pitchFamily="2" charset="-52"/>
                <a:ea typeface="Jost" pitchFamily="2" charset="-52"/>
              </a:rPr>
              <a:t>Nissan-global.by</a:t>
            </a:r>
            <a:endParaRPr lang="ru-RU" dirty="0">
              <a:latin typeface="Jost" pitchFamily="2" charset="-52"/>
              <a:ea typeface="Jost" pitchFamily="2" charset="-52"/>
            </a:endParaRPr>
          </a:p>
        </p:txBody>
      </p:sp>
      <p:pic>
        <p:nvPicPr>
          <p:cNvPr id="13" name="Picture 2" descr="https://cdn.kodixauto.ru/media/image/5f16ccbcb55f740001be2bf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030" y="816153"/>
            <a:ext cx="1232336" cy="101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Текст 2">
            <a:extLst>
              <a:ext uri="{FF2B5EF4-FFF2-40B4-BE49-F238E27FC236}">
                <a16:creationId xmlns:a16="http://schemas.microsoft.com/office/drawing/2014/main" id="{CA258EBC-8F2C-4940-A417-398E9C830268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824519" y="3692773"/>
            <a:ext cx="5449078" cy="3036044"/>
          </a:xfrm>
        </p:spPr>
        <p:txBody>
          <a:bodyPr/>
          <a:lstStyle/>
          <a:p>
            <a:pPr marL="127000" indent="0">
              <a:buNone/>
            </a:pPr>
            <a:r>
              <a:rPr lang="ru-RU" dirty="0"/>
              <a:t>Проработка семантики и структуры сайта</a:t>
            </a:r>
          </a:p>
          <a:p>
            <a:pPr marL="127000" indent="0">
              <a:buNone/>
            </a:pPr>
            <a:r>
              <a:rPr lang="ru-RU" dirty="0"/>
              <a:t>Создание новых страниц и оптимизация мета-тегов</a:t>
            </a:r>
          </a:p>
          <a:p>
            <a:pPr marL="127000" indent="0">
              <a:buNone/>
            </a:pPr>
            <a:r>
              <a:rPr lang="ru-RU" dirty="0"/>
              <a:t>Доработки сайта и исправление тех. ошибок</a:t>
            </a:r>
          </a:p>
          <a:p>
            <a:pPr marL="127000" indent="0">
              <a:buNone/>
            </a:pPr>
            <a:r>
              <a:rPr lang="ru-RU" dirty="0"/>
              <a:t>Работа со ссылочной массой</a:t>
            </a:r>
          </a:p>
          <a:p>
            <a:pPr marL="127000" indent="0">
              <a:buNone/>
            </a:pPr>
            <a:r>
              <a:rPr lang="ru-RU" dirty="0"/>
              <a:t>Перелинковка</a:t>
            </a:r>
            <a:r>
              <a:rPr lang="en-US" dirty="0"/>
              <a:t> </a:t>
            </a:r>
            <a:r>
              <a:rPr lang="ru-RU" dirty="0"/>
              <a:t>внутри сайта</a:t>
            </a:r>
          </a:p>
          <a:p>
            <a:pPr marL="127000" indent="0">
              <a:buNone/>
            </a:pPr>
            <a:r>
              <a:rPr lang="ru-RU" dirty="0"/>
              <a:t>Работа над оптимизацией </a:t>
            </a:r>
            <a:r>
              <a:rPr lang="ru-RU" dirty="0" err="1"/>
              <a:t>сниппетов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25968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306582" y="445624"/>
            <a:ext cx="3706832" cy="1240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2400" dirty="0">
                <a:latin typeface="Jost SemiBold" pitchFamily="2" charset="-52"/>
                <a:ea typeface="Jost SemiBold" pitchFamily="2" charset="-52"/>
              </a:rPr>
              <a:t>АВТОМОБИЛЬНЫЙ ДИЛЕР NISSAN</a:t>
            </a:r>
            <a:br>
              <a:rPr lang="en-US" sz="2400" dirty="0">
                <a:latin typeface="Jost SemiBold" pitchFamily="2" charset="-52"/>
                <a:ea typeface="Jost SemiBold" pitchFamily="2" charset="-52"/>
              </a:rPr>
            </a:b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В БЕЛАРУСИ</a:t>
            </a: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CA5FF926-91F0-4026-8ADB-822D8BA82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235241"/>
              </p:ext>
            </p:extLst>
          </p:nvPr>
        </p:nvGraphicFramePr>
        <p:xfrm>
          <a:off x="4511671" y="259567"/>
          <a:ext cx="7308853" cy="6326195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2660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0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3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5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50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85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85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5017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Jost" pitchFamily="2" charset="-52"/>
                        </a:rPr>
                        <a:t>Запросы</a:t>
                      </a:r>
                      <a:endParaRPr lang="ru-RU" sz="24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7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было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стало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изм.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было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стало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изм.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</a:rPr>
                        <a:t>nissan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</a:endParaRPr>
                    </a:p>
                  </a:txBody>
                  <a:tcPr marL="9525" marR="9525" marT="9525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Jost" pitchFamily="2" charset="-52"/>
                          <a:ea typeface="Jost" pitchFamily="2" charset="-52"/>
                        </a:rPr>
                        <a:t>3</a:t>
                      </a:r>
                      <a:endParaRPr lang="ru-RU" sz="1600" dirty="0"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8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</a:rPr>
                        <a:t>ниссан</a:t>
                      </a:r>
                    </a:p>
                  </a:txBody>
                  <a:tcPr marL="9525" marR="9525" marT="9525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Jost" pitchFamily="2" charset="-52"/>
                          <a:ea typeface="Jost" pitchFamily="2" charset="-52"/>
                        </a:rPr>
                        <a:t>3</a:t>
                      </a:r>
                      <a:endParaRPr lang="ru-RU" sz="1600" dirty="0"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21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</a:rPr>
                        <a:t>ниссан в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</a:rPr>
                        <a:t>минске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</a:rPr>
                        <a:t> официальный дилер</a:t>
                      </a:r>
                    </a:p>
                  </a:txBody>
                  <a:tcPr marL="9525" marR="9525" marT="9525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Jost" pitchFamily="2" charset="-52"/>
                          <a:ea typeface="Jost" pitchFamily="2" charset="-52"/>
                        </a:rPr>
                        <a:t>2</a:t>
                      </a:r>
                      <a:endParaRPr lang="ru-RU" sz="1600" dirty="0"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8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</a:rPr>
                        <a:t>ниссан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</a:rPr>
                        <a:t>минск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</a:endParaRPr>
                    </a:p>
                  </a:txBody>
                  <a:tcPr marL="9525" marR="9525" marT="9525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Jost" pitchFamily="2" charset="-52"/>
                          <a:ea typeface="Jost" pitchFamily="2" charset="-52"/>
                        </a:rPr>
                        <a:t>3</a:t>
                      </a:r>
                      <a:endParaRPr lang="ru-RU" sz="1600" dirty="0"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8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</a:rPr>
                        <a:t>nissan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</a:rPr>
                        <a:t> 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</a:rPr>
                        <a:t>в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</a:rPr>
                        <a:t>минске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</a:endParaRPr>
                    </a:p>
                  </a:txBody>
                  <a:tcPr marL="9525" marR="9525" marT="9525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Jost" pitchFamily="2" charset="-52"/>
                          <a:ea typeface="Jost" pitchFamily="2" charset="-52"/>
                        </a:rPr>
                        <a:t>2</a:t>
                      </a:r>
                      <a:endParaRPr lang="ru-RU" sz="1600" dirty="0"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124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</a:rPr>
                        <a:t>автосалон ниссан</a:t>
                      </a:r>
                    </a:p>
                  </a:txBody>
                  <a:tcPr marL="9525" marR="9525" marT="9525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124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</a:rPr>
                        <a:t>купить ниссан</a:t>
                      </a:r>
                    </a:p>
                  </a:txBody>
                  <a:tcPr marL="9525" marR="9525" marT="9525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58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</a:rPr>
                        <a:t>купить ниссан </a:t>
                      </a:r>
                      <a:b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</a:rPr>
                      </a:b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</a:rPr>
                        <a:t>в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</a:rPr>
                        <a:t>беларуси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</a:endParaRPr>
                    </a:p>
                  </a:txBody>
                  <a:tcPr marL="9525" marR="9525" marT="9525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58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салон ниссан </a:t>
                      </a:r>
                      <a:r>
                        <a:rPr lang="ru-RU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минск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75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купить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nissan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58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</a:rPr>
                        <a:t>ниссан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</a:rPr>
                        <a:t>брест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</a:endParaRPr>
                    </a:p>
                  </a:txBody>
                  <a:tcPr marL="9525" marR="9525" marT="9525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</a:t>
                      </a:r>
                      <a:r>
                        <a:rPr lang="en-US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58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</a:rPr>
                        <a:t>ниссан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</a:rPr>
                        <a:t>могилев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</a:endParaRPr>
                    </a:p>
                  </a:txBody>
                  <a:tcPr marL="9525" marR="9525" marT="9525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F01F1D-D187-403D-8B76-134278F141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97" y="348948"/>
            <a:ext cx="987863" cy="407987"/>
          </a:xfrm>
          <a:prstGeom prst="rect">
            <a:avLst/>
          </a:prstGeom>
          <a:effectLst/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417A43B-7CA6-4C96-9430-07971F4C08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774" y="335139"/>
            <a:ext cx="1324021" cy="435603"/>
          </a:xfrm>
          <a:prstGeom prst="rect">
            <a:avLst/>
          </a:prstGeom>
          <a:effectLst/>
        </p:spPr>
      </p:pic>
      <p:sp>
        <p:nvSpPr>
          <p:cNvPr id="6" name="Google Shape;115;p5">
            <a:extLst>
              <a:ext uri="{FF2B5EF4-FFF2-40B4-BE49-F238E27FC236}">
                <a16:creationId xmlns:a16="http://schemas.microsoft.com/office/drawing/2014/main" id="{CB359769-53F3-41E9-A7EE-33EAA7B106B8}"/>
              </a:ext>
            </a:extLst>
          </p:cNvPr>
          <p:cNvSpPr txBox="1">
            <a:spLocks/>
          </p:cNvSpPr>
          <p:nvPr/>
        </p:nvSpPr>
        <p:spPr>
          <a:xfrm>
            <a:off x="461411" y="5807234"/>
            <a:ext cx="3779352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Jost" pitchFamily="2" charset="-52"/>
                <a:ea typeface="Jost" pitchFamily="2" charset="-52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400" dirty="0">
                <a:latin typeface="Jost SemiBold" pitchFamily="2" charset="-52"/>
                <a:ea typeface="Jost SemiBold" pitchFamily="2" charset="-52"/>
              </a:rPr>
              <a:t>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12009611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274858" y="625150"/>
            <a:ext cx="3594187" cy="1240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2400" dirty="0">
                <a:latin typeface="Jost SemiBold" pitchFamily="2" charset="-52"/>
                <a:ea typeface="Jost SemiBold" pitchFamily="2" charset="-52"/>
              </a:rPr>
              <a:t>АВТОМОБИЛЬНЫЙ ДИЛЕР NISSAN</a:t>
            </a:r>
            <a:br>
              <a:rPr lang="en-US" sz="2400" dirty="0">
                <a:latin typeface="Jost SemiBold" pitchFamily="2" charset="-52"/>
                <a:ea typeface="Jost SemiBold" pitchFamily="2" charset="-52"/>
              </a:rPr>
            </a:b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В БЕЛАРУСИ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E830DF-ACD1-40FF-9570-8731D0C86EF1}"/>
              </a:ext>
            </a:extLst>
          </p:cNvPr>
          <p:cNvSpPr txBox="1"/>
          <p:nvPr/>
        </p:nvSpPr>
        <p:spPr>
          <a:xfrm>
            <a:off x="4616971" y="660671"/>
            <a:ext cx="71665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latin typeface="Jost" pitchFamily="2" charset="-52"/>
                <a:ea typeface="Jost" pitchFamily="2" charset="-52"/>
              </a:rPr>
              <a:t>На старте работ: </a:t>
            </a:r>
            <a:r>
              <a:rPr lang="ru-RU" sz="1800" dirty="0">
                <a:latin typeface="Jost" pitchFamily="2" charset="-52"/>
                <a:ea typeface="Jost" pitchFamily="2" charset="-52"/>
              </a:rPr>
              <a:t>сайт далеко от ТОП-1, посещаемость/месяц (октябрь) – 2 333 человек</a:t>
            </a:r>
          </a:p>
          <a:p>
            <a:r>
              <a:rPr lang="ru-RU" sz="1800" b="1" dirty="0">
                <a:latin typeface="Jost" pitchFamily="2" charset="-52"/>
                <a:ea typeface="Jost" pitchFamily="2" charset="-52"/>
              </a:rPr>
              <a:t>Результат: </a:t>
            </a:r>
            <a:r>
              <a:rPr lang="ru-RU" sz="1800" dirty="0">
                <a:latin typeface="Jost" pitchFamily="2" charset="-52"/>
                <a:ea typeface="Jost" pitchFamily="2" charset="-52"/>
              </a:rPr>
              <a:t>сайт по видимости входит в ТОП-2 в </a:t>
            </a:r>
            <a:r>
              <a:rPr lang="en-US" sz="1800" dirty="0">
                <a:latin typeface="Jost" pitchFamily="2" charset="-52"/>
                <a:ea typeface="Jost" pitchFamily="2" charset="-52"/>
              </a:rPr>
              <a:t>Google</a:t>
            </a:r>
            <a:r>
              <a:rPr lang="ru-RU" sz="1800" dirty="0">
                <a:latin typeface="Jost" pitchFamily="2" charset="-52"/>
                <a:ea typeface="Jost" pitchFamily="2" charset="-52"/>
              </a:rPr>
              <a:t> и ТОП-4</a:t>
            </a:r>
            <a:br>
              <a:rPr lang="en-US" sz="1800" dirty="0">
                <a:latin typeface="Jost" pitchFamily="2" charset="-52"/>
                <a:ea typeface="Jost" pitchFamily="2" charset="-52"/>
              </a:rPr>
            </a:br>
            <a:r>
              <a:rPr lang="ru-RU" sz="1800" dirty="0">
                <a:latin typeface="Jost" pitchFamily="2" charset="-52"/>
                <a:ea typeface="Jost" pitchFamily="2" charset="-52"/>
              </a:rPr>
              <a:t>в Яндекс, посещаемость/месяц (январь) – 6 664 человека </a:t>
            </a:r>
          </a:p>
          <a:p>
            <a:r>
              <a:rPr lang="ru-RU" sz="1800" dirty="0">
                <a:latin typeface="Jost" pitchFamily="2" charset="-52"/>
                <a:ea typeface="Jost" pitchFamily="2" charset="-52"/>
              </a:rPr>
              <a:t>По данным метрики после начала работ трафик вырос</a:t>
            </a:r>
            <a:br>
              <a:rPr lang="en-US" sz="1800" dirty="0">
                <a:latin typeface="Jost" pitchFamily="2" charset="-52"/>
                <a:ea typeface="Jost" pitchFamily="2" charset="-52"/>
              </a:rPr>
            </a:br>
            <a:r>
              <a:rPr lang="ru-RU" sz="1800" dirty="0">
                <a:latin typeface="Jost" pitchFamily="2" charset="-52"/>
                <a:ea typeface="Jost" pitchFamily="2" charset="-52"/>
              </a:rPr>
              <a:t>в 2,46 раза из поисковых систем (сравнение январь/сентябрь)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358DDA6-2949-4AE8-9DC3-3C086ABC1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100" y="3251015"/>
            <a:ext cx="7291400" cy="2483494"/>
          </a:xfrm>
          <a:prstGeom prst="rect">
            <a:avLst/>
          </a:prstGeom>
        </p:spPr>
      </p:pic>
      <p:sp>
        <p:nvSpPr>
          <p:cNvPr id="5" name="Google Shape;115;p5">
            <a:extLst>
              <a:ext uri="{FF2B5EF4-FFF2-40B4-BE49-F238E27FC236}">
                <a16:creationId xmlns:a16="http://schemas.microsoft.com/office/drawing/2014/main" id="{12503FFC-29A9-40B3-B718-B31A7A31D70B}"/>
              </a:ext>
            </a:extLst>
          </p:cNvPr>
          <p:cNvSpPr txBox="1">
            <a:spLocks/>
          </p:cNvSpPr>
          <p:nvPr/>
        </p:nvSpPr>
        <p:spPr>
          <a:xfrm>
            <a:off x="461411" y="5807234"/>
            <a:ext cx="3779352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Jost" pitchFamily="2" charset="-52"/>
                <a:ea typeface="Jost" pitchFamily="2" charset="-52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400" dirty="0">
                <a:latin typeface="Jost SemiBold" pitchFamily="2" charset="-52"/>
                <a:ea typeface="Jost SemiBold" pitchFamily="2" charset="-52"/>
              </a:rPr>
              <a:t>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26725844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228560" y="549380"/>
            <a:ext cx="3961475" cy="1240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2400" dirty="0">
                <a:latin typeface="Jost SemiBold" pitchFamily="2" charset="-52"/>
                <a:ea typeface="Jost SemiBold" pitchFamily="2" charset="-52"/>
              </a:rPr>
              <a:t>АВТОМОБИЛЬНЫЙ ДИЛЕР NISSAN</a:t>
            </a:r>
            <a:br>
              <a:rPr lang="en-US" sz="2400" dirty="0">
                <a:latin typeface="Jost SemiBold" pitchFamily="2" charset="-52"/>
                <a:ea typeface="Jost SemiBold" pitchFamily="2" charset="-52"/>
              </a:rPr>
            </a:b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В БЕЛАРУСИ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09361" y="4528060"/>
            <a:ext cx="68921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atin typeface="Jost" pitchFamily="2" charset="-52"/>
                <a:ea typeface="Jost" pitchFamily="2" charset="-52"/>
              </a:rPr>
              <a:t>На старте работ: </a:t>
            </a:r>
            <a:r>
              <a:rPr lang="ru-RU" sz="1800" dirty="0">
                <a:latin typeface="Jost" pitchFamily="2" charset="-52"/>
                <a:ea typeface="Jost" pitchFamily="2" charset="-52"/>
              </a:rPr>
              <a:t>сайта нет в ТОП-100, т.к. видимость сайта - близка к 0,1</a:t>
            </a:r>
            <a:r>
              <a:rPr lang="en-US" sz="1800" dirty="0">
                <a:latin typeface="Jost" pitchFamily="2" charset="-52"/>
                <a:ea typeface="Jost" pitchFamily="2" charset="-52"/>
              </a:rPr>
              <a:t>%</a:t>
            </a:r>
            <a:endParaRPr lang="ru-RU" sz="1800" dirty="0">
              <a:latin typeface="Jost" pitchFamily="2" charset="-52"/>
              <a:ea typeface="Jost" pitchFamily="2" charset="-52"/>
            </a:endParaRPr>
          </a:p>
          <a:p>
            <a:pPr algn="ctr"/>
            <a:r>
              <a:rPr lang="ru-RU" sz="1800" b="1" dirty="0">
                <a:latin typeface="Jost" pitchFamily="2" charset="-52"/>
                <a:ea typeface="Jost" pitchFamily="2" charset="-52"/>
              </a:rPr>
              <a:t>Результат: </a:t>
            </a:r>
            <a:r>
              <a:rPr lang="ru-RU" sz="1800" dirty="0">
                <a:latin typeface="Jost" pitchFamily="2" charset="-52"/>
                <a:ea typeface="Jost" pitchFamily="2" charset="-52"/>
              </a:rPr>
              <a:t>на конец 2021 года – ТОП-2 по видимости</a:t>
            </a:r>
            <a:r>
              <a:rPr lang="en-US" sz="1800" dirty="0">
                <a:latin typeface="Jost" pitchFamily="2" charset="-52"/>
                <a:ea typeface="Jost" pitchFamily="2" charset="-52"/>
              </a:rPr>
              <a:t> – 90%</a:t>
            </a:r>
            <a:r>
              <a:rPr lang="ru-RU" sz="1800" dirty="0">
                <a:latin typeface="Jost" pitchFamily="2" charset="-52"/>
                <a:ea typeface="Jost" pitchFamily="2" charset="-52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1663" y="4773516"/>
            <a:ext cx="21686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Jost" pitchFamily="2" charset="-52"/>
                <a:ea typeface="Jost" pitchFamily="2" charset="-52"/>
              </a:rPr>
              <a:t>Google</a:t>
            </a:r>
            <a:endParaRPr lang="ru-RU" sz="2200" b="1" dirty="0">
              <a:solidFill>
                <a:schemeClr val="bg1"/>
              </a:solidFill>
              <a:latin typeface="Jost" pitchFamily="2" charset="-52"/>
              <a:ea typeface="Jost" pitchFamily="2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560" y="5356904"/>
            <a:ext cx="321523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0"/>
            <a:r>
              <a:rPr lang="ru-RU" sz="1800" b="1" dirty="0">
                <a:solidFill>
                  <a:schemeClr val="bg1"/>
                </a:solidFill>
                <a:latin typeface="Jost" pitchFamily="2" charset="-52"/>
                <a:ea typeface="Jost" pitchFamily="2" charset="-52"/>
              </a:rPr>
              <a:t>Цель: </a:t>
            </a:r>
            <a:r>
              <a:rPr lang="ru-RU" dirty="0">
                <a:solidFill>
                  <a:schemeClr val="bg1"/>
                </a:solidFill>
                <a:latin typeface="Jost" pitchFamily="2" charset="-52"/>
                <a:ea typeface="Jost" pitchFamily="2" charset="-52"/>
              </a:rPr>
              <a:t>ТОП-1 по видимости</a:t>
            </a:r>
          </a:p>
          <a:p>
            <a:pPr marL="176213" indent="0"/>
            <a:endParaRPr lang="ru-RU" dirty="0">
              <a:solidFill>
                <a:schemeClr val="bg1"/>
              </a:solidFill>
              <a:latin typeface="Jost" pitchFamily="2" charset="-52"/>
              <a:ea typeface="Jost" pitchFamily="2" charset="-52"/>
            </a:endParaRPr>
          </a:p>
          <a:p>
            <a:pPr marL="176213" indent="0"/>
            <a:r>
              <a:rPr lang="ru-RU" sz="1800" b="1" dirty="0">
                <a:solidFill>
                  <a:schemeClr val="bg1"/>
                </a:solidFill>
                <a:latin typeface="Jost" pitchFamily="2" charset="-52"/>
                <a:ea typeface="Jost" pitchFamily="2" charset="-52"/>
              </a:rPr>
              <a:t>Период:  </a:t>
            </a:r>
            <a:r>
              <a:rPr lang="ru-RU" dirty="0">
                <a:solidFill>
                  <a:schemeClr val="bg1"/>
                </a:solidFill>
                <a:latin typeface="Jost" pitchFamily="2" charset="-52"/>
                <a:ea typeface="Jost" pitchFamily="2" charset="-52"/>
              </a:rPr>
              <a:t>с октября 2021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005" y="1513753"/>
            <a:ext cx="7316225" cy="245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93041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7193" y="4842508"/>
            <a:ext cx="120417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Jost" pitchFamily="2" charset="-52"/>
                <a:ea typeface="Jost" pitchFamily="2" charset="-52"/>
              </a:rPr>
              <a:t>Яндекс</a:t>
            </a:r>
            <a:endParaRPr lang="ru-RU" sz="2200" b="1" dirty="0">
              <a:latin typeface="Jost" pitchFamily="2" charset="-52"/>
              <a:ea typeface="Jost" pitchFamily="2" charset="-5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052" y="1557716"/>
            <a:ext cx="7467413" cy="2539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8560" y="5358567"/>
            <a:ext cx="3048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0"/>
            <a:r>
              <a:rPr lang="ru-RU" sz="1800" b="1" dirty="0">
                <a:solidFill>
                  <a:schemeClr val="bg1"/>
                </a:solidFill>
                <a:latin typeface="Jost" pitchFamily="2" charset="-52"/>
                <a:ea typeface="Jost" pitchFamily="2" charset="-52"/>
              </a:rPr>
              <a:t>Цель: </a:t>
            </a:r>
            <a:r>
              <a:rPr lang="ru-RU" dirty="0">
                <a:solidFill>
                  <a:schemeClr val="bg1"/>
                </a:solidFill>
                <a:latin typeface="Jost" pitchFamily="2" charset="-52"/>
                <a:ea typeface="Jost" pitchFamily="2" charset="-52"/>
              </a:rPr>
              <a:t>ТОП-1 по видимости</a:t>
            </a:r>
          </a:p>
          <a:p>
            <a:pPr marL="176213" indent="0"/>
            <a:endParaRPr lang="ru-RU" dirty="0">
              <a:solidFill>
                <a:schemeClr val="bg1"/>
              </a:solidFill>
              <a:latin typeface="Jost" pitchFamily="2" charset="-52"/>
              <a:ea typeface="Jost" pitchFamily="2" charset="-52"/>
            </a:endParaRPr>
          </a:p>
          <a:p>
            <a:pPr marL="176213" indent="0"/>
            <a:r>
              <a:rPr lang="ru-RU" sz="1800" b="1" dirty="0">
                <a:solidFill>
                  <a:schemeClr val="bg1"/>
                </a:solidFill>
                <a:latin typeface="Jost" pitchFamily="2" charset="-52"/>
                <a:ea typeface="Jost" pitchFamily="2" charset="-52"/>
              </a:rPr>
              <a:t>Период:  </a:t>
            </a:r>
            <a:r>
              <a:rPr lang="ru-RU" dirty="0">
                <a:solidFill>
                  <a:schemeClr val="bg1"/>
                </a:solidFill>
                <a:latin typeface="Jost" pitchFamily="2" charset="-52"/>
                <a:ea typeface="Jost" pitchFamily="2" charset="-52"/>
              </a:rPr>
              <a:t>с октября 2021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82759" y="459628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800" b="1" dirty="0">
                <a:latin typeface="Jost" pitchFamily="2" charset="-52"/>
                <a:ea typeface="Jost" pitchFamily="2" charset="-52"/>
              </a:rPr>
              <a:t>На старте работ: </a:t>
            </a:r>
            <a:r>
              <a:rPr lang="ru-RU" sz="1800" dirty="0">
                <a:latin typeface="Jost" pitchFamily="2" charset="-52"/>
                <a:ea typeface="Jost" pitchFamily="2" charset="-52"/>
              </a:rPr>
              <a:t>сайт в ТОП-20, видимость сайта - 13,2%</a:t>
            </a:r>
          </a:p>
          <a:p>
            <a:pPr algn="ctr"/>
            <a:r>
              <a:rPr lang="ru-RU" sz="1800" b="1" dirty="0">
                <a:latin typeface="Jost" pitchFamily="2" charset="-52"/>
                <a:ea typeface="Jost" pitchFamily="2" charset="-52"/>
              </a:rPr>
              <a:t>Результат: </a:t>
            </a:r>
            <a:r>
              <a:rPr lang="ru-RU" sz="1800" dirty="0">
                <a:latin typeface="Jost" pitchFamily="2" charset="-52"/>
                <a:ea typeface="Jost" pitchFamily="2" charset="-52"/>
              </a:rPr>
              <a:t>сайт в ТОП-4, видимость сайта на </a:t>
            </a:r>
            <a:r>
              <a:rPr lang="en-US" sz="1800" dirty="0">
                <a:latin typeface="Jost" pitchFamily="2" charset="-52"/>
                <a:ea typeface="Jost" pitchFamily="2" charset="-52"/>
              </a:rPr>
              <a:t>28</a:t>
            </a:r>
            <a:r>
              <a:rPr lang="ru-RU" sz="1800" dirty="0">
                <a:latin typeface="Jost" pitchFamily="2" charset="-52"/>
                <a:ea typeface="Jost" pitchFamily="2" charset="-52"/>
              </a:rPr>
              <a:t>.0</a:t>
            </a:r>
            <a:r>
              <a:rPr lang="en-US" sz="1800" dirty="0">
                <a:latin typeface="Jost" pitchFamily="2" charset="-52"/>
                <a:ea typeface="Jost" pitchFamily="2" charset="-52"/>
              </a:rPr>
              <a:t>1</a:t>
            </a:r>
            <a:r>
              <a:rPr lang="ru-RU" sz="1800" dirty="0">
                <a:latin typeface="Jost" pitchFamily="2" charset="-52"/>
                <a:ea typeface="Jost" pitchFamily="2" charset="-52"/>
              </a:rPr>
              <a:t> – </a:t>
            </a:r>
            <a:r>
              <a:rPr lang="en-US" sz="1800" dirty="0">
                <a:latin typeface="Jost" pitchFamily="2" charset="-52"/>
                <a:ea typeface="Jost" pitchFamily="2" charset="-52"/>
              </a:rPr>
              <a:t>72.9</a:t>
            </a:r>
            <a:r>
              <a:rPr lang="ru-RU" sz="1800" dirty="0">
                <a:latin typeface="Jost" pitchFamily="2" charset="-52"/>
                <a:ea typeface="Jost" pitchFamily="2" charset="-52"/>
              </a:rPr>
              <a:t>%</a:t>
            </a:r>
            <a:endParaRPr lang="ru-RU" sz="1800" dirty="0">
              <a:solidFill>
                <a:srgbClr val="FF0000"/>
              </a:solidFill>
              <a:latin typeface="Jost" pitchFamily="2" charset="-52"/>
              <a:ea typeface="Jost" pitchFamily="2" charset="-52"/>
            </a:endParaRPr>
          </a:p>
        </p:txBody>
      </p:sp>
      <p:sp>
        <p:nvSpPr>
          <p:cNvPr id="8" name="Google Shape;115;p5"/>
          <p:cNvSpPr txBox="1">
            <a:spLocks noGrp="1"/>
          </p:cNvSpPr>
          <p:nvPr>
            <p:ph type="title"/>
          </p:nvPr>
        </p:nvSpPr>
        <p:spPr>
          <a:xfrm>
            <a:off x="228560" y="629764"/>
            <a:ext cx="3961475" cy="1240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2400" dirty="0">
                <a:latin typeface="Jost SemiBold" pitchFamily="2" charset="-52"/>
                <a:ea typeface="Jost SemiBold" pitchFamily="2" charset="-52"/>
              </a:rPr>
              <a:t>АВТОМОБИЛЬНЫЙ ДИЛЕР NISSAN</a:t>
            </a:r>
            <a:br>
              <a:rPr lang="en-US" sz="2400" dirty="0">
                <a:latin typeface="Jost SemiBold" pitchFamily="2" charset="-52"/>
                <a:ea typeface="Jost SemiBold" pitchFamily="2" charset="-52"/>
              </a:rPr>
            </a:b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В БЕЛАРУСИ</a:t>
            </a:r>
          </a:p>
        </p:txBody>
      </p:sp>
    </p:spTree>
    <p:extLst>
      <p:ext uri="{BB962C8B-B14F-4D97-AF65-F5344CB8AC3E}">
        <p14:creationId xmlns:p14="http://schemas.microsoft.com/office/powerpoint/2010/main" val="19597690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7073582" y="680469"/>
            <a:ext cx="2879232" cy="125905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390777" y="504765"/>
            <a:ext cx="3688038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2400" dirty="0">
                <a:latin typeface="Jost SemiBold" pitchFamily="2" charset="-52"/>
                <a:ea typeface="Jost SemiBold" pitchFamily="2" charset="-52"/>
              </a:rPr>
              <a:t>БАНК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D6F8F9-408E-4CC2-864B-50045F67AD9C}"/>
              </a:ext>
            </a:extLst>
          </p:cNvPr>
          <p:cNvSpPr txBox="1"/>
          <p:nvPr/>
        </p:nvSpPr>
        <p:spPr>
          <a:xfrm>
            <a:off x="6023871" y="952440"/>
            <a:ext cx="516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FE0CE6-BB7B-4BBD-A607-BDE2EC52EE61}"/>
              </a:ext>
            </a:extLst>
          </p:cNvPr>
          <p:cNvSpPr txBox="1"/>
          <p:nvPr/>
        </p:nvSpPr>
        <p:spPr>
          <a:xfrm>
            <a:off x="6965559" y="2211469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Беларусь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01C12F-C122-4C96-BD5C-ADEDED42A57C}"/>
              </a:ext>
            </a:extLst>
          </p:cNvPr>
          <p:cNvSpPr txBox="1"/>
          <p:nvPr/>
        </p:nvSpPr>
        <p:spPr>
          <a:xfrm>
            <a:off x="6962549" y="2889506"/>
            <a:ext cx="1970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7 мес.</a:t>
            </a: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5400000">
            <a:off x="4726634" y="-7542"/>
            <a:ext cx="1348777" cy="264441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77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D6F8F9-408E-4CC2-864B-50045F67AD9C}"/>
              </a:ext>
            </a:extLst>
          </p:cNvPr>
          <p:cNvSpPr txBox="1"/>
          <p:nvPr/>
        </p:nvSpPr>
        <p:spPr>
          <a:xfrm>
            <a:off x="4891458" y="798552"/>
            <a:ext cx="1019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11</a:t>
            </a:r>
            <a:endParaRPr lang="ru-RU" sz="40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69B0E8-F581-4BCE-959C-A326ED865BC4}"/>
              </a:ext>
            </a:extLst>
          </p:cNvPr>
          <p:cNvSpPr txBox="1"/>
          <p:nvPr/>
        </p:nvSpPr>
        <p:spPr>
          <a:xfrm>
            <a:off x="4540744" y="2195612"/>
            <a:ext cx="22860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Регион:</a:t>
            </a:r>
            <a:endParaRPr lang="en-US" sz="18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 </a:t>
            </a:r>
            <a:endParaRPr lang="en-US" sz="18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Срок продвижения:</a:t>
            </a:r>
            <a:endParaRPr lang="en-US" sz="18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Проведенные</a:t>
            </a:r>
            <a:br>
              <a:rPr lang="en-US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</a:br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работы:</a:t>
            </a:r>
            <a:endParaRPr lang="ru-RU" sz="1800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73A3B4-B50C-413E-A989-552449481CDF}"/>
              </a:ext>
            </a:extLst>
          </p:cNvPr>
          <p:cNvSpPr txBox="1"/>
          <p:nvPr/>
        </p:nvSpPr>
        <p:spPr>
          <a:xfrm>
            <a:off x="4747663" y="1479102"/>
            <a:ext cx="1031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Jost" pitchFamily="2" charset="-52"/>
                <a:ea typeface="Jost" pitchFamily="2" charset="-52"/>
              </a:rPr>
              <a:t>Belveb.by</a:t>
            </a:r>
            <a:endParaRPr lang="ru-RU" dirty="0">
              <a:latin typeface="Jost" pitchFamily="2" charset="-52"/>
              <a:ea typeface="Jost" pitchFamily="2" charset="-52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783" y="817301"/>
            <a:ext cx="1307001" cy="954679"/>
          </a:xfrm>
          <a:prstGeom prst="rect">
            <a:avLst/>
          </a:prstGeom>
        </p:spPr>
      </p:pic>
      <p:sp>
        <p:nvSpPr>
          <p:cNvPr id="21" name="Текст 2">
            <a:extLst>
              <a:ext uri="{FF2B5EF4-FFF2-40B4-BE49-F238E27FC236}">
                <a16:creationId xmlns:a16="http://schemas.microsoft.com/office/drawing/2014/main" id="{CA258EBC-8F2C-4940-A417-398E9C830268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856428" y="3429000"/>
            <a:ext cx="5449078" cy="3036044"/>
          </a:xfrm>
        </p:spPr>
        <p:txBody>
          <a:bodyPr/>
          <a:lstStyle/>
          <a:p>
            <a:pPr marL="127000" indent="0">
              <a:buNone/>
            </a:pPr>
            <a:r>
              <a:rPr lang="ru-RU" sz="1400" dirty="0"/>
              <a:t>Организация переезда сайта</a:t>
            </a:r>
          </a:p>
          <a:p>
            <a:pPr marL="127000" indent="0">
              <a:buNone/>
            </a:pPr>
            <a:r>
              <a:rPr lang="ru-RU" sz="1400" dirty="0"/>
              <a:t>Проработка семантики и структуры сайта</a:t>
            </a:r>
          </a:p>
          <a:p>
            <a:pPr marL="127000" indent="0">
              <a:buNone/>
            </a:pPr>
            <a:r>
              <a:rPr lang="ru-RU" sz="1400" dirty="0"/>
              <a:t>Создание новых страниц и оптимизация мета-тегов</a:t>
            </a:r>
          </a:p>
          <a:p>
            <a:pPr marL="127000" indent="0">
              <a:buNone/>
            </a:pPr>
            <a:r>
              <a:rPr lang="ru-RU" sz="1400" dirty="0"/>
              <a:t>Написание текстов</a:t>
            </a:r>
          </a:p>
          <a:p>
            <a:pPr marL="127000" indent="0">
              <a:buNone/>
            </a:pPr>
            <a:r>
              <a:rPr lang="ru-RU" sz="1400" dirty="0"/>
              <a:t>Контекстная перелинковка сайта</a:t>
            </a:r>
          </a:p>
          <a:p>
            <a:pPr marL="127000" indent="0">
              <a:buNone/>
            </a:pPr>
            <a:r>
              <a:rPr lang="ru-RU" sz="1400" dirty="0"/>
              <a:t>Настройка </a:t>
            </a:r>
            <a:r>
              <a:rPr lang="en-US" sz="1400" dirty="0"/>
              <a:t>robots.txt </a:t>
            </a:r>
            <a:r>
              <a:rPr lang="ru-RU" sz="1400" dirty="0"/>
              <a:t>и автоматически генерируемой</a:t>
            </a:r>
            <a:br>
              <a:rPr lang="en-US" sz="1400" dirty="0"/>
            </a:br>
            <a:r>
              <a:rPr lang="en-US" sz="1400" dirty="0"/>
              <a:t>sitemap.xml</a:t>
            </a:r>
            <a:endParaRPr lang="ru-RU" sz="1400" dirty="0"/>
          </a:p>
          <a:p>
            <a:pPr marL="127000" indent="0">
              <a:buNone/>
            </a:pPr>
            <a:r>
              <a:rPr lang="ru-RU" sz="1400" dirty="0"/>
              <a:t>Доработки сайта и исправление тех. ошибок</a:t>
            </a:r>
          </a:p>
          <a:p>
            <a:pPr marL="127000" indent="0">
              <a:buNone/>
            </a:pPr>
            <a:r>
              <a:rPr lang="ru-RU" sz="1400" dirty="0"/>
              <a:t>Работа над оптимизацией </a:t>
            </a:r>
            <a:r>
              <a:rPr lang="ru-RU" sz="1400" dirty="0" err="1"/>
              <a:t>сниппетов</a:t>
            </a:r>
            <a:endParaRPr lang="ru-RU" sz="1400" dirty="0"/>
          </a:p>
          <a:p>
            <a:pPr marL="127000" indent="0">
              <a:buNone/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4752243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587376" y="457199"/>
            <a:ext cx="3041650" cy="1240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БАНК</a:t>
            </a: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endParaRPr lang="ru-RU" sz="2400" dirty="0">
              <a:latin typeface="Jost SemiBold" pitchFamily="2" charset="-52"/>
              <a:ea typeface="Jost SemiBold" pitchFamily="2" charset="-52"/>
            </a:endParaRP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CA5FF926-91F0-4026-8ADB-822D8BA82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7523381"/>
              </p:ext>
            </p:extLst>
          </p:nvPr>
        </p:nvGraphicFramePr>
        <p:xfrm>
          <a:off x="4511674" y="285109"/>
          <a:ext cx="7308850" cy="6301959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2653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79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16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13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13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65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659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7694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Jost" pitchFamily="2" charset="-52"/>
                        </a:rPr>
                        <a:t>Запросы</a:t>
                      </a:r>
                      <a:endParaRPr lang="ru-RU" sz="24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8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было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стало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изм.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было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стало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изм.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0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кредит</a:t>
                      </a:r>
                      <a:r>
                        <a:rPr lang="ru-RU" sz="1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 на покупку жилья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18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+17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34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+25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вклады</a:t>
                      </a:r>
                      <a:r>
                        <a:rPr lang="ru-RU" sz="1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 в белорусских рублях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23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+16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17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10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2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вклады</a:t>
                      </a:r>
                      <a:r>
                        <a:rPr lang="ru-RU" sz="1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 в валюте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20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+14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12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50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потребительский кредит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10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12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11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3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кредит на вторичное жилье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66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+57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34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+25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2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рефинансирование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2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кредит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18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14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50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взять кредит в банке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11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16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15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50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кредит на жилье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15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+11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31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28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овердрафт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27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20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96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кредитная карта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55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+51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F01F1D-D187-403D-8B76-134278F141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677" y="380547"/>
            <a:ext cx="1053765" cy="435205"/>
          </a:xfrm>
          <a:prstGeom prst="rect">
            <a:avLst/>
          </a:prstGeom>
          <a:effectLst/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417A43B-7CA6-4C96-9430-07971F4C08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837" y="356464"/>
            <a:ext cx="1321267" cy="483373"/>
          </a:xfrm>
          <a:prstGeom prst="rect">
            <a:avLst/>
          </a:prstGeom>
          <a:effectLst/>
        </p:spPr>
      </p:pic>
      <p:sp>
        <p:nvSpPr>
          <p:cNvPr id="6" name="Google Shape;115;p5">
            <a:extLst>
              <a:ext uri="{FF2B5EF4-FFF2-40B4-BE49-F238E27FC236}">
                <a16:creationId xmlns:a16="http://schemas.microsoft.com/office/drawing/2014/main" id="{05C607D0-7064-4971-8B4B-AA0883B2CD07}"/>
              </a:ext>
            </a:extLst>
          </p:cNvPr>
          <p:cNvSpPr txBox="1">
            <a:spLocks/>
          </p:cNvSpPr>
          <p:nvPr/>
        </p:nvSpPr>
        <p:spPr>
          <a:xfrm>
            <a:off x="461411" y="5807234"/>
            <a:ext cx="3779352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Jost" pitchFamily="2" charset="-52"/>
                <a:ea typeface="Jost" pitchFamily="2" charset="-52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400" dirty="0">
                <a:latin typeface="Jost SemiBold" pitchFamily="2" charset="-52"/>
                <a:ea typeface="Jost SemiBold" pitchFamily="2" charset="-52"/>
              </a:rPr>
              <a:t>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25810973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587376" y="457199"/>
            <a:ext cx="3041650" cy="1240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БАНК</a:t>
            </a:r>
            <a:br>
              <a:rPr lang="ru-RU" dirty="0">
                <a:latin typeface="Jost SemiBold" pitchFamily="2" charset="-52"/>
                <a:ea typeface="Jost SemiBold" pitchFamily="2" charset="-52"/>
              </a:rPr>
            </a:br>
            <a:br>
              <a:rPr lang="ru-RU" dirty="0">
                <a:latin typeface="Jost SemiBold" pitchFamily="2" charset="-52"/>
                <a:ea typeface="Jost SemiBold" pitchFamily="2" charset="-52"/>
              </a:rPr>
            </a:br>
            <a:endParaRPr lang="ru-RU" dirty="0">
              <a:latin typeface="Jost SemiBold" pitchFamily="2" charset="-52"/>
              <a:ea typeface="Jost SemiBold" pitchFamily="2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E830DF-ACD1-40FF-9570-8731D0C86EF1}"/>
              </a:ext>
            </a:extLst>
          </p:cNvPr>
          <p:cNvSpPr txBox="1"/>
          <p:nvPr/>
        </p:nvSpPr>
        <p:spPr>
          <a:xfrm>
            <a:off x="5170671" y="941621"/>
            <a:ext cx="5908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Jost" pitchFamily="2" charset="-52"/>
                <a:ea typeface="Jost" pitchFamily="2" charset="-52"/>
              </a:rPr>
              <a:t>Повышение позиций по ключевым запросам позволило увеличить трафик из поиска на 21% по сравнению</a:t>
            </a:r>
            <a:br>
              <a:rPr lang="ru-RU" sz="1800" dirty="0">
                <a:latin typeface="Jost" pitchFamily="2" charset="-52"/>
                <a:ea typeface="Jost" pitchFamily="2" charset="-52"/>
              </a:rPr>
            </a:br>
            <a:r>
              <a:rPr lang="ru-RU" sz="1800" dirty="0">
                <a:latin typeface="Jost" pitchFamily="2" charset="-52"/>
                <a:ea typeface="Jost" pitchFamily="2" charset="-52"/>
              </a:rPr>
              <a:t>с месяцем начала продвижения.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5073E5-DA5B-4EA9-81F9-53AC733262E1}"/>
              </a:ext>
            </a:extLst>
          </p:cNvPr>
          <p:cNvSpPr txBox="1"/>
          <p:nvPr/>
        </p:nvSpPr>
        <p:spPr>
          <a:xfrm>
            <a:off x="5817564" y="2468982"/>
            <a:ext cx="1600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Jost" pitchFamily="2" charset="-52"/>
                <a:ea typeface="Jost" pitchFamily="2" charset="-52"/>
              </a:rPr>
              <a:t>Старт продвижения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981" y="3255116"/>
            <a:ext cx="6741543" cy="2712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8BE1D28D-A49A-43E7-B00F-0E1CD2B8B78B}"/>
              </a:ext>
            </a:extLst>
          </p:cNvPr>
          <p:cNvCxnSpPr/>
          <p:nvPr/>
        </p:nvCxnSpPr>
        <p:spPr>
          <a:xfrm flipH="1">
            <a:off x="5287706" y="3120877"/>
            <a:ext cx="529858" cy="66040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Google Shape;115;p5">
            <a:extLst>
              <a:ext uri="{FF2B5EF4-FFF2-40B4-BE49-F238E27FC236}">
                <a16:creationId xmlns:a16="http://schemas.microsoft.com/office/drawing/2014/main" id="{2B5A02AA-54AB-4989-AC67-8CE444427167}"/>
              </a:ext>
            </a:extLst>
          </p:cNvPr>
          <p:cNvSpPr txBox="1">
            <a:spLocks/>
          </p:cNvSpPr>
          <p:nvPr/>
        </p:nvSpPr>
        <p:spPr>
          <a:xfrm>
            <a:off x="461411" y="5807234"/>
            <a:ext cx="3779352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Jost" pitchFamily="2" charset="-52"/>
                <a:ea typeface="Jost" pitchFamily="2" charset="-52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400" dirty="0">
                <a:latin typeface="Jost SemiBold" pitchFamily="2" charset="-52"/>
                <a:ea typeface="Jost SemiBold" pitchFamily="2" charset="-52"/>
              </a:rPr>
              <a:t>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35701155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latin typeface="Jost SemiBold" pitchFamily="2" charset="-52"/>
                <a:ea typeface="Jost SemiBold" pitchFamily="2" charset="-52"/>
              </a:rPr>
              <a:t>РЕЗУЛЬТАТЫ </a:t>
            </a: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ВИДИМОСТИ САЙТА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7457" y="3606800"/>
            <a:ext cx="3041651" cy="3251200"/>
          </a:xfrm>
        </p:spPr>
        <p:txBody>
          <a:bodyPr/>
          <a:lstStyle/>
          <a:p>
            <a:r>
              <a:rPr lang="ru-RU" sz="1800" b="1" dirty="0"/>
              <a:t>Яндекс</a:t>
            </a:r>
            <a:r>
              <a:rPr lang="en-US" sz="1800" b="1" dirty="0"/>
              <a:t>:</a:t>
            </a:r>
          </a:p>
          <a:p>
            <a:r>
              <a:rPr lang="ru-RU" dirty="0"/>
              <a:t>Было</a:t>
            </a:r>
            <a:r>
              <a:rPr lang="en-US" dirty="0"/>
              <a:t>: 2,9%</a:t>
            </a:r>
            <a:endParaRPr lang="ru-RU" dirty="0"/>
          </a:p>
          <a:p>
            <a:r>
              <a:rPr lang="ru-RU" dirty="0"/>
              <a:t>Стало</a:t>
            </a:r>
            <a:r>
              <a:rPr lang="en-US" dirty="0"/>
              <a:t>: 11,1%</a:t>
            </a:r>
            <a:endParaRPr lang="ru-RU" dirty="0"/>
          </a:p>
          <a:p>
            <a:endParaRPr lang="ru-RU" dirty="0"/>
          </a:p>
          <a:p>
            <a:r>
              <a:rPr lang="en-US" sz="1800" b="1" dirty="0"/>
              <a:t>Google:</a:t>
            </a:r>
          </a:p>
          <a:p>
            <a:r>
              <a:rPr lang="ru-RU" dirty="0"/>
              <a:t>Было</a:t>
            </a:r>
            <a:r>
              <a:rPr lang="en-US" dirty="0"/>
              <a:t>: 26,7%</a:t>
            </a:r>
            <a:endParaRPr lang="ru-RU" dirty="0"/>
          </a:p>
          <a:p>
            <a:r>
              <a:rPr lang="ru-RU" dirty="0"/>
              <a:t>Стало</a:t>
            </a:r>
            <a:r>
              <a:rPr lang="en-US" dirty="0"/>
              <a:t>: 54,9%</a:t>
            </a:r>
            <a:endParaRPr lang="ru-RU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908" y="673421"/>
            <a:ext cx="7388645" cy="238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204" y="3825526"/>
            <a:ext cx="7489078" cy="263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idx="3"/>
          </p:nvPr>
        </p:nvSpPr>
        <p:spPr>
          <a:xfrm>
            <a:off x="4247091" y="277605"/>
            <a:ext cx="6773863" cy="698500"/>
          </a:xfrm>
        </p:spPr>
        <p:txBody>
          <a:bodyPr/>
          <a:lstStyle/>
          <a:p>
            <a:pPr marL="127000" indent="0">
              <a:buNone/>
            </a:pPr>
            <a:r>
              <a:rPr lang="ru-RU" sz="2000" dirty="0"/>
              <a:t>Рост видимости сайта в ПС </a:t>
            </a:r>
            <a:r>
              <a:rPr lang="en-US" sz="2000" dirty="0"/>
              <a:t>Google:</a:t>
            </a:r>
            <a:endParaRPr lang="ru-RU" sz="2000" dirty="0"/>
          </a:p>
        </p:txBody>
      </p:sp>
      <p:sp>
        <p:nvSpPr>
          <p:cNvPr id="8" name="Текст 4"/>
          <p:cNvSpPr txBox="1">
            <a:spLocks/>
          </p:cNvSpPr>
          <p:nvPr/>
        </p:nvSpPr>
        <p:spPr>
          <a:xfrm>
            <a:off x="4247091" y="3257550"/>
            <a:ext cx="6773863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0" indent="0">
              <a:buFont typeface="Arial"/>
              <a:buNone/>
            </a:pPr>
            <a:r>
              <a:rPr lang="ru-RU" sz="2000" dirty="0">
                <a:latin typeface="Jost" pitchFamily="2" charset="-52"/>
                <a:ea typeface="Jost" pitchFamily="2" charset="-52"/>
              </a:rPr>
              <a:t>Рост видимости сайта в ПС Яндекс</a:t>
            </a:r>
            <a:r>
              <a:rPr lang="en-US" sz="2000" dirty="0">
                <a:latin typeface="Jost" pitchFamily="2" charset="-52"/>
                <a:ea typeface="Jost" pitchFamily="2" charset="-52"/>
              </a:rPr>
              <a:t>:</a:t>
            </a:r>
            <a:endParaRPr lang="ru-RU" sz="2000" dirty="0">
              <a:latin typeface="Jost" pitchFamily="2" charset="-52"/>
              <a:ea typeface="Jos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4588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379850" y="620713"/>
            <a:ext cx="3779352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МЕЖДУНАРОДНЫЙ </a:t>
            </a: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БАНК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258EBC-8F2C-4940-A417-398E9C830268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981806" y="3771716"/>
            <a:ext cx="4928841" cy="3036044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effectLst/>
                <a:latin typeface="Jost"/>
                <a:ea typeface="Calibri" panose="020F0502020204030204" pitchFamily="34" charset="0"/>
                <a:cs typeface="Calibri" panose="020F0502020204030204" pitchFamily="34" charset="0"/>
              </a:rPr>
              <a:t>Проработка семантики и структуры сайта</a:t>
            </a:r>
            <a:endParaRPr lang="ru-RU" sz="1400" dirty="0">
              <a:effectLst/>
              <a:latin typeface="Jos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effectLst/>
                <a:latin typeface="Jost"/>
                <a:ea typeface="Calibri" panose="020F0502020204030204" pitchFamily="34" charset="0"/>
                <a:cs typeface="Calibri" panose="020F0502020204030204" pitchFamily="34" charset="0"/>
              </a:rPr>
              <a:t>Написаны заголовки Н1 для продвигаемых страниц.</a:t>
            </a:r>
            <a:endParaRPr lang="ru-RU" sz="1400" dirty="0">
              <a:effectLst/>
              <a:latin typeface="Jos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effectLst/>
                <a:latin typeface="Jost"/>
                <a:ea typeface="Calibri" panose="020F0502020204030204" pitchFamily="34" charset="0"/>
                <a:cs typeface="Calibri" panose="020F0502020204030204" pitchFamily="34" charset="0"/>
              </a:rPr>
              <a:t>Технический аудит сайта.</a:t>
            </a:r>
            <a:endParaRPr lang="ru-RU" sz="1400" dirty="0">
              <a:effectLst/>
              <a:latin typeface="Jos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effectLst/>
                <a:latin typeface="Jost"/>
                <a:ea typeface="Calibri" panose="020F0502020204030204" pitchFamily="34" charset="0"/>
                <a:cs typeface="Calibri" panose="020F0502020204030204" pitchFamily="34" charset="0"/>
              </a:rPr>
              <a:t>Настройка корректного файла </a:t>
            </a:r>
            <a:r>
              <a:rPr lang="en-US" sz="1400" dirty="0">
                <a:effectLst/>
                <a:cs typeface="Calibri" panose="020F0502020204030204" pitchFamily="34" charset="0"/>
              </a:rPr>
              <a:t>robots</a:t>
            </a:r>
            <a:r>
              <a:rPr lang="ru-RU" sz="1400" dirty="0">
                <a:effectLst/>
                <a:cs typeface="Calibri" panose="020F0502020204030204" pitchFamily="34" charset="0"/>
              </a:rPr>
              <a:t>.</a:t>
            </a:r>
            <a:r>
              <a:rPr lang="en-US" sz="1400" dirty="0">
                <a:effectLst/>
                <a:cs typeface="Calibri" panose="020F0502020204030204" pitchFamily="34" charset="0"/>
              </a:rPr>
              <a:t>txt</a:t>
            </a:r>
            <a:endParaRPr lang="ru-RU" sz="1400" dirty="0">
              <a:effectLst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effectLst/>
                <a:cs typeface="Calibri" panose="020F0502020204030204" pitchFamily="34" charset="0"/>
              </a:rPr>
              <a:t>Создание корректной </a:t>
            </a:r>
            <a:r>
              <a:rPr lang="en-US" sz="1400" dirty="0">
                <a:effectLst/>
                <a:cs typeface="Calibri" panose="020F0502020204030204" pitchFamily="34" charset="0"/>
              </a:rPr>
              <a:t>sitemap.xml.</a:t>
            </a:r>
            <a:endParaRPr lang="ru-RU" sz="1400" dirty="0">
              <a:effectLst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rgbClr val="404040"/>
                </a:solidFill>
                <a:effectLst/>
                <a:latin typeface="Jost"/>
                <a:ea typeface="Calibri" panose="020F0502020204030204" pitchFamily="34" charset="0"/>
                <a:cs typeface="Calibri" panose="020F0502020204030204" pitchFamily="34" charset="0"/>
              </a:rPr>
              <a:t>Написание мета-данных для продвигаемых страниц.</a:t>
            </a:r>
            <a:endParaRPr lang="ru-RU" sz="1400" dirty="0">
              <a:solidFill>
                <a:srgbClr val="404040"/>
              </a:solidFill>
              <a:effectLst/>
              <a:latin typeface="Jos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rgbClr val="404040"/>
                </a:solidFill>
                <a:effectLst/>
                <a:latin typeface="Jost"/>
                <a:ea typeface="Calibri" panose="020F0502020204030204" pitchFamily="34" charset="0"/>
                <a:cs typeface="Calibri" panose="020F0502020204030204" pitchFamily="34" charset="0"/>
              </a:rPr>
              <a:t>Исправление </a:t>
            </a:r>
            <a:r>
              <a:rPr lang="ru-RU" sz="1400" dirty="0" err="1">
                <a:solidFill>
                  <a:srgbClr val="404040"/>
                </a:solidFill>
                <a:effectLst/>
                <a:cs typeface="Calibri" panose="020F0502020204030204" pitchFamily="34" charset="0"/>
              </a:rPr>
              <a:t>дублирующихся</a:t>
            </a:r>
            <a:r>
              <a:rPr lang="ru-RU" sz="1400" dirty="0">
                <a:solidFill>
                  <a:srgbClr val="404040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sz="1400" dirty="0">
                <a:solidFill>
                  <a:srgbClr val="404040"/>
                </a:solidFill>
                <a:effectLst/>
                <a:cs typeface="Calibri" panose="020F0502020204030204" pitchFamily="34" charset="0"/>
              </a:rPr>
              <a:t>Title.</a:t>
            </a:r>
            <a:endParaRPr lang="ru-RU" sz="1400" dirty="0">
              <a:solidFill>
                <a:srgbClr val="404040"/>
              </a:solidFill>
              <a:effectLst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rgbClr val="404040"/>
                </a:solidFill>
                <a:effectLst/>
                <a:latin typeface="Jost"/>
                <a:ea typeface="Calibri" panose="020F0502020204030204" pitchFamily="34" charset="0"/>
                <a:cs typeface="Calibri" panose="020F0502020204030204" pitchFamily="34" charset="0"/>
              </a:rPr>
              <a:t>Составление  шаблонизированных мета-тегов для страниц блога и новостей.</a:t>
            </a:r>
            <a:endParaRPr lang="ru-RU" sz="1400" dirty="0">
              <a:solidFill>
                <a:srgbClr val="404040"/>
              </a:solidFill>
              <a:effectLst/>
              <a:latin typeface="Jos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effectLst/>
                <a:latin typeface="Jost"/>
                <a:ea typeface="Calibri" panose="020F0502020204030204" pitchFamily="34" charset="0"/>
                <a:cs typeface="Calibri" panose="020F0502020204030204" pitchFamily="34" charset="0"/>
              </a:rPr>
              <a:t>Написание ТЗ для статей размещения на подобранных площадках.</a:t>
            </a:r>
            <a:endParaRPr lang="ru-RU" sz="1400" dirty="0">
              <a:effectLst/>
              <a:latin typeface="Jos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effectLst/>
                <a:latin typeface="Jost"/>
                <a:ea typeface="Calibri" panose="020F0502020204030204" pitchFamily="34" charset="0"/>
                <a:cs typeface="Calibri" panose="020F0502020204030204" pitchFamily="34" charset="0"/>
              </a:rPr>
              <a:t>Работа со ссылочной массой</a:t>
            </a:r>
            <a:endParaRPr lang="ru-RU" sz="1400" dirty="0">
              <a:effectLst/>
              <a:latin typeface="Jos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69B0E8-F581-4BCE-959C-A326ED865BC4}"/>
              </a:ext>
            </a:extLst>
          </p:cNvPr>
          <p:cNvSpPr txBox="1"/>
          <p:nvPr/>
        </p:nvSpPr>
        <p:spPr>
          <a:xfrm>
            <a:off x="4535030" y="2368322"/>
            <a:ext cx="22860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Регион:</a:t>
            </a:r>
            <a:endParaRPr lang="en-US" sz="18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 </a:t>
            </a:r>
            <a:endParaRPr lang="en-US" sz="18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Срок продвижения:</a:t>
            </a:r>
            <a:endParaRPr lang="en-US" sz="18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Проведенные</a:t>
            </a:r>
            <a:br>
              <a:rPr lang="en-US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</a:br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работы:</a:t>
            </a:r>
            <a:endParaRPr lang="ru-RU" sz="1800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FE0CE6-BB7B-4BBD-A607-BDE2EC52EE61}"/>
              </a:ext>
            </a:extLst>
          </p:cNvPr>
          <p:cNvSpPr txBox="1"/>
          <p:nvPr/>
        </p:nvSpPr>
        <p:spPr>
          <a:xfrm>
            <a:off x="6981806" y="2429292"/>
            <a:ext cx="1970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Казахстан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01C12F-C122-4C96-BD5C-ADEDED42A57C}"/>
              </a:ext>
            </a:extLst>
          </p:cNvPr>
          <p:cNvSpPr txBox="1"/>
          <p:nvPr/>
        </p:nvSpPr>
        <p:spPr>
          <a:xfrm>
            <a:off x="6981806" y="3071899"/>
            <a:ext cx="2286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01.01. 2018 – 31.12.2021 </a:t>
            </a:r>
          </a:p>
        </p:txBody>
      </p:sp>
      <p:sp>
        <p:nvSpPr>
          <p:cNvPr id="2" name="Прямоугольник с двумя скругленными соседними углами 1"/>
          <p:cNvSpPr/>
          <p:nvPr/>
        </p:nvSpPr>
        <p:spPr>
          <a:xfrm rot="5400000">
            <a:off x="4726634" y="-7542"/>
            <a:ext cx="1348777" cy="264441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77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D6F8F9-408E-4CC2-864B-50045F67AD9C}"/>
              </a:ext>
            </a:extLst>
          </p:cNvPr>
          <p:cNvSpPr txBox="1"/>
          <p:nvPr/>
        </p:nvSpPr>
        <p:spPr>
          <a:xfrm>
            <a:off x="5004744" y="807715"/>
            <a:ext cx="516890" cy="707886"/>
          </a:xfrm>
          <a:prstGeom prst="rect">
            <a:avLst/>
          </a:prstGeom>
          <a:noFill/>
          <a:effectLst>
            <a:innerShdw blurRad="63500" dist="50800" dir="13500000">
              <a:schemeClr val="tx1">
                <a:alpha val="50000"/>
              </a:schemeClr>
            </a:innerShdw>
          </a:effectLst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575996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7073582" y="680469"/>
            <a:ext cx="2879232" cy="125905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390777" y="504765"/>
            <a:ext cx="3688038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2400" dirty="0">
                <a:latin typeface="Jost SemiBold" pitchFamily="2" charset="-52"/>
                <a:ea typeface="Jost SemiBold" pitchFamily="2" charset="-52"/>
              </a:rPr>
              <a:t>БАНК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D6F8F9-408E-4CC2-864B-50045F67AD9C}"/>
              </a:ext>
            </a:extLst>
          </p:cNvPr>
          <p:cNvSpPr txBox="1"/>
          <p:nvPr/>
        </p:nvSpPr>
        <p:spPr>
          <a:xfrm>
            <a:off x="6023871" y="952440"/>
            <a:ext cx="516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FE0CE6-BB7B-4BBD-A607-BDE2EC52EE61}"/>
              </a:ext>
            </a:extLst>
          </p:cNvPr>
          <p:cNvSpPr txBox="1"/>
          <p:nvPr/>
        </p:nvSpPr>
        <p:spPr>
          <a:xfrm>
            <a:off x="6981136" y="2380746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Узбекистан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01C12F-C122-4C96-BD5C-ADEDED42A57C}"/>
              </a:ext>
            </a:extLst>
          </p:cNvPr>
          <p:cNvSpPr txBox="1"/>
          <p:nvPr/>
        </p:nvSpPr>
        <p:spPr>
          <a:xfrm>
            <a:off x="6971805" y="3027814"/>
            <a:ext cx="1970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6 мес.</a:t>
            </a: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5400000">
            <a:off x="4726634" y="-7542"/>
            <a:ext cx="1348777" cy="264441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77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D6F8F9-408E-4CC2-864B-50045F67AD9C}"/>
              </a:ext>
            </a:extLst>
          </p:cNvPr>
          <p:cNvSpPr txBox="1"/>
          <p:nvPr/>
        </p:nvSpPr>
        <p:spPr>
          <a:xfrm>
            <a:off x="4746299" y="832627"/>
            <a:ext cx="836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12</a:t>
            </a:r>
            <a:endParaRPr lang="ru-RU" sz="40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69B0E8-F581-4BCE-959C-A326ED865BC4}"/>
              </a:ext>
            </a:extLst>
          </p:cNvPr>
          <p:cNvSpPr txBox="1"/>
          <p:nvPr/>
        </p:nvSpPr>
        <p:spPr>
          <a:xfrm>
            <a:off x="4563952" y="2323826"/>
            <a:ext cx="22860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Регион:</a:t>
            </a:r>
            <a:endParaRPr lang="en-US" sz="18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 </a:t>
            </a:r>
            <a:endParaRPr lang="en-US" sz="18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Срок продвижения:</a:t>
            </a:r>
            <a:endParaRPr lang="en-US" sz="18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Проведенные</a:t>
            </a:r>
            <a:br>
              <a:rPr lang="en-US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</a:br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работы:</a:t>
            </a:r>
            <a:endParaRPr lang="ru-RU" sz="1800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73A3B4-B50C-413E-A989-552449481CDF}"/>
              </a:ext>
            </a:extLst>
          </p:cNvPr>
          <p:cNvSpPr txBox="1"/>
          <p:nvPr/>
        </p:nvSpPr>
        <p:spPr>
          <a:xfrm>
            <a:off x="4342361" y="1461304"/>
            <a:ext cx="1939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Jost" pitchFamily="2" charset="-52"/>
                <a:ea typeface="Jost" pitchFamily="2" charset="-52"/>
              </a:rPr>
              <a:t>ru.ipakyulibank.uz</a:t>
            </a:r>
            <a:r>
              <a:rPr lang="ru-RU" sz="1600" dirty="0">
                <a:latin typeface="Jost" pitchFamily="2" charset="-52"/>
                <a:ea typeface="Jost" pitchFamily="2" charset="-52"/>
              </a:rPr>
              <a:t>  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CA258EBC-8F2C-4940-A417-398E9C830268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860002" y="3674882"/>
            <a:ext cx="5559122" cy="2994308"/>
          </a:xfrm>
        </p:spPr>
        <p:txBody>
          <a:bodyPr/>
          <a:lstStyle/>
          <a:p>
            <a:pPr marL="127000" indent="0">
              <a:buNone/>
            </a:pPr>
            <a:r>
              <a:rPr lang="ru-RU" dirty="0"/>
              <a:t>Проработка семантики</a:t>
            </a:r>
            <a:endParaRPr lang="en-US" dirty="0"/>
          </a:p>
          <a:p>
            <a:pPr marL="127000" indent="0">
              <a:buNone/>
            </a:pPr>
            <a:r>
              <a:rPr lang="ru-RU" dirty="0"/>
              <a:t>Работа со ссылочной массой</a:t>
            </a:r>
          </a:p>
          <a:p>
            <a:pPr marL="127000" indent="0">
              <a:buNone/>
            </a:pPr>
            <a:r>
              <a:rPr lang="ru-RU" dirty="0"/>
              <a:t>Исправление </a:t>
            </a:r>
            <a:r>
              <a:rPr lang="en-US" dirty="0"/>
              <a:t>sitemap.xml</a:t>
            </a:r>
            <a:r>
              <a:rPr lang="ru-RU" dirty="0"/>
              <a:t> и </a:t>
            </a:r>
            <a:r>
              <a:rPr lang="en-US" dirty="0"/>
              <a:t>robots.txt</a:t>
            </a:r>
            <a:endParaRPr lang="ru-RU" dirty="0"/>
          </a:p>
          <a:p>
            <a:pPr marL="127000" indent="0">
              <a:buNone/>
            </a:pPr>
            <a:r>
              <a:rPr lang="ru-RU" dirty="0"/>
              <a:t>Исправление технических проблем сайта</a:t>
            </a:r>
          </a:p>
          <a:p>
            <a:pPr marL="127000" indent="0">
              <a:buNone/>
            </a:pPr>
            <a:r>
              <a:rPr lang="ru-RU" dirty="0"/>
              <a:t>Рекомендации по контенту сайта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714" y="991512"/>
            <a:ext cx="2291787" cy="46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1062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587376" y="457199"/>
            <a:ext cx="3041650" cy="1240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2400" dirty="0">
                <a:latin typeface="Jost SemiBold" pitchFamily="2" charset="-52"/>
                <a:ea typeface="Jost SemiBold" pitchFamily="2" charset="-52"/>
              </a:rPr>
              <a:t>БАНК</a:t>
            </a: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endParaRPr lang="ru-RU" sz="2400" dirty="0">
              <a:latin typeface="Jost SemiBold" pitchFamily="2" charset="-52"/>
              <a:ea typeface="Jost SemiBold" pitchFamily="2" charset="-52"/>
            </a:endParaRP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CA5FF926-91F0-4026-8ADB-822D8BA82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01216"/>
              </p:ext>
            </p:extLst>
          </p:nvPr>
        </p:nvGraphicFramePr>
        <p:xfrm>
          <a:off x="4511674" y="296862"/>
          <a:ext cx="7308852" cy="6364007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26304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53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5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55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02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02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0626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Jost" pitchFamily="2" charset="-52"/>
                        </a:rPr>
                        <a:t>Запросы</a:t>
                      </a:r>
                      <a:endParaRPr lang="ru-RU" sz="24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5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было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стало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изм.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было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стало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изм.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613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кредит онлайн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22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18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+4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100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4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+96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756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калькулятор кредита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19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5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+14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100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10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+90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6974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как получить онлайн кредит</a:t>
                      </a:r>
                      <a:b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в </a:t>
                      </a:r>
                      <a:r>
                        <a:rPr lang="ru-RU" sz="1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узбекистане</a:t>
                      </a:r>
                      <a:endParaRPr lang="ru-RU" sz="1600" b="1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56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11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+45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25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5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+20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9314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автокредит</a:t>
                      </a:r>
                      <a:endParaRPr lang="ru-RU" sz="1600" b="1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7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5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+2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36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8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+28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4686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автокредит банк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8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4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+4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30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5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+25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8901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виртуальная карта </a:t>
                      </a:r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visa</a:t>
                      </a:r>
                      <a:endParaRPr lang="ru-RU" sz="14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9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5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+4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67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8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+59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3740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обмен валюты в </a:t>
                      </a:r>
                      <a:r>
                        <a:rPr lang="ru-RU" sz="1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узбекистане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100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16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+84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26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9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+17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6974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автокредит в </a:t>
                      </a:r>
                      <a:r>
                        <a:rPr lang="ru-RU" sz="1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ташкенте</a:t>
                      </a:r>
                      <a:b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для физических лиц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6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5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+1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35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10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+25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4239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кредит на карту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35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11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+24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100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5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+95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1859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интернет банкинг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8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+7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15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10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+5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60453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онлайн банки переводы</a:t>
                      </a:r>
                      <a:b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на карту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27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12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+15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15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10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+5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2637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visa infinite</a:t>
                      </a:r>
                      <a:endParaRPr lang="ru-RU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Jost" pitchFamily="2" charset="-52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9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6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+3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14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8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+mn-ea"/>
                          <a:cs typeface="+mn-cs"/>
                          <a:sym typeface="Arial"/>
                        </a:rPr>
                        <a:t>+6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F01F1D-D187-403D-8B76-134278F141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172" y="457199"/>
            <a:ext cx="987863" cy="407987"/>
          </a:xfrm>
          <a:prstGeom prst="rect">
            <a:avLst/>
          </a:prstGeom>
          <a:effectLst/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417A43B-7CA6-4C96-9430-07971F4C08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266" y="509284"/>
            <a:ext cx="1237192" cy="407036"/>
          </a:xfrm>
          <a:prstGeom prst="rect">
            <a:avLst/>
          </a:prstGeom>
          <a:effectLst/>
        </p:spPr>
      </p:pic>
      <p:sp>
        <p:nvSpPr>
          <p:cNvPr id="6" name="Google Shape;115;p5">
            <a:extLst>
              <a:ext uri="{FF2B5EF4-FFF2-40B4-BE49-F238E27FC236}">
                <a16:creationId xmlns:a16="http://schemas.microsoft.com/office/drawing/2014/main" id="{7DBD19E4-5075-49D2-86D3-9573269036C7}"/>
              </a:ext>
            </a:extLst>
          </p:cNvPr>
          <p:cNvSpPr txBox="1">
            <a:spLocks/>
          </p:cNvSpPr>
          <p:nvPr/>
        </p:nvSpPr>
        <p:spPr>
          <a:xfrm>
            <a:off x="461411" y="5807234"/>
            <a:ext cx="3779352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Jost" pitchFamily="2" charset="-52"/>
                <a:ea typeface="Jost" pitchFamily="2" charset="-52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400" dirty="0">
                <a:latin typeface="Jost SemiBold" pitchFamily="2" charset="-52"/>
                <a:ea typeface="Jost SemiBold" pitchFamily="2" charset="-52"/>
              </a:rPr>
              <a:t>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14222490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587376" y="457199"/>
            <a:ext cx="3041650" cy="1240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2400" dirty="0">
                <a:latin typeface="Jost SemiBold" pitchFamily="2" charset="-52"/>
                <a:ea typeface="Jost SemiBold" pitchFamily="2" charset="-52"/>
              </a:rPr>
              <a:t>БАНК</a:t>
            </a: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endParaRPr lang="ru-RU" sz="2400" dirty="0">
              <a:latin typeface="Jost SemiBold" pitchFamily="2" charset="-52"/>
              <a:ea typeface="Jost SemiBold" pitchFamily="2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E830DF-ACD1-40FF-9570-8731D0C86EF1}"/>
              </a:ext>
            </a:extLst>
          </p:cNvPr>
          <p:cNvSpPr txBox="1"/>
          <p:nvPr/>
        </p:nvSpPr>
        <p:spPr>
          <a:xfrm>
            <a:off x="4383067" y="571887"/>
            <a:ext cx="7679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Jost" pitchFamily="2" charset="-52"/>
                <a:ea typeface="Jost" pitchFamily="2" charset="-52"/>
              </a:rPr>
              <a:t>Посещаемость из поисковых систем.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35C950-319D-405A-B2B4-A3A242CCB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067" y="983752"/>
            <a:ext cx="7437458" cy="21906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8D9FEA-6E76-47EF-A6B5-4101F8A85161}"/>
              </a:ext>
            </a:extLst>
          </p:cNvPr>
          <p:cNvSpPr txBox="1"/>
          <p:nvPr/>
        </p:nvSpPr>
        <p:spPr>
          <a:xfrm>
            <a:off x="4518205" y="3840865"/>
            <a:ext cx="716718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>
                <a:latin typeface="Jost" pitchFamily="2" charset="-52"/>
                <a:ea typeface="Jost" pitchFamily="2" charset="-52"/>
              </a:rPr>
              <a:t>Рост трафика из органики по итогам 6 месяцев продвижения составил 43%</a:t>
            </a:r>
          </a:p>
          <a:p>
            <a:pPr algn="just"/>
            <a:endParaRPr lang="ru-RU" sz="1600" dirty="0">
              <a:latin typeface="Jost" pitchFamily="2" charset="-52"/>
              <a:ea typeface="Jost" pitchFamily="2" charset="-52"/>
            </a:endParaRPr>
          </a:p>
          <a:p>
            <a:pPr algn="just"/>
            <a:r>
              <a:rPr lang="ru-RU" sz="1600" dirty="0">
                <a:latin typeface="Jost" pitchFamily="2" charset="-52"/>
                <a:ea typeface="Jost" pitchFamily="2" charset="-52"/>
              </a:rPr>
              <a:t>Особенности клиента: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Jost" pitchFamily="2" charset="-52"/>
                <a:ea typeface="Jost" pitchFamily="2" charset="-52"/>
              </a:rPr>
              <a:t>Правки вносятся медленно, только через ТЗ при наличии свободного ресурса у разработчиков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Jost" pitchFamily="2" charset="-52"/>
                <a:ea typeface="Jost" pitchFamily="2" charset="-52"/>
              </a:rPr>
              <a:t>Правки вносятся сначала на бету версию, потом на фронт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Jost" pitchFamily="2" charset="-52"/>
                <a:ea typeface="Jost" pitchFamily="2" charset="-52"/>
              </a:rPr>
              <a:t>Большая часть работ сделана, но еще не внедрены изменения на самом сайте (ожидается основной рост трафика после внесения всех изменений)</a:t>
            </a:r>
          </a:p>
        </p:txBody>
      </p:sp>
      <p:sp>
        <p:nvSpPr>
          <p:cNvPr id="6" name="Google Shape;115;p5">
            <a:extLst>
              <a:ext uri="{FF2B5EF4-FFF2-40B4-BE49-F238E27FC236}">
                <a16:creationId xmlns:a16="http://schemas.microsoft.com/office/drawing/2014/main" id="{F3C9DF24-6531-41CA-A80F-89A3342C6BCC}"/>
              </a:ext>
            </a:extLst>
          </p:cNvPr>
          <p:cNvSpPr txBox="1">
            <a:spLocks/>
          </p:cNvSpPr>
          <p:nvPr/>
        </p:nvSpPr>
        <p:spPr>
          <a:xfrm>
            <a:off x="461411" y="5807234"/>
            <a:ext cx="3779352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Jost" pitchFamily="2" charset="-52"/>
                <a:ea typeface="Jost" pitchFamily="2" charset="-52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400" dirty="0">
                <a:latin typeface="Jost SemiBold" pitchFamily="2" charset="-52"/>
                <a:ea typeface="Jost SemiBold" pitchFamily="2" charset="-52"/>
              </a:rPr>
              <a:t>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2722387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401120" y="620713"/>
            <a:ext cx="3779352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МЕЖДУНАРОДНЫЙ </a:t>
            </a: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БАНК</a:t>
            </a: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r>
              <a:rPr lang="ru-RU" sz="2400" dirty="0">
                <a:latin typeface="Jost SemiBold" pitchFamily="2" charset="-52"/>
                <a:ea typeface="Jost SemiBold" pitchFamily="2" charset="-52"/>
              </a:rPr>
              <a:t>РЕЗУЛЬТАТЫ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BFD19F7-560F-4F05-A7B1-CB24B9263474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4761976" y="320380"/>
            <a:ext cx="6773863" cy="5914103"/>
          </a:xfrm>
        </p:spPr>
        <p:txBody>
          <a:bodyPr/>
          <a:lstStyle/>
          <a:p>
            <a:pPr marL="127000" indent="0">
              <a:buNone/>
            </a:pPr>
            <a:r>
              <a:rPr lang="ru-RU" sz="1800" b="1" dirty="0">
                <a:effectLst/>
                <a:latin typeface="Jost"/>
                <a:ea typeface="Calibri" panose="020F0502020204030204" pitchFamily="34" charset="0"/>
                <a:cs typeface="Times New Roman" panose="02020603050405020304" pitchFamily="18" charset="0"/>
              </a:rPr>
              <a:t>Динамика изменения поискового трафика со старта работ </a:t>
            </a:r>
            <a:endParaRPr lang="ru-RU" sz="1800" dirty="0">
              <a:effectLst/>
              <a:latin typeface="Jos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Jost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E083176-7AF0-444E-9EB6-FDD0B9F98D3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899691" y="986550"/>
            <a:ext cx="6636148" cy="21859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0C7E9C-B06D-46F1-ACA3-118E0954DB52}"/>
              </a:ext>
            </a:extLst>
          </p:cNvPr>
          <p:cNvSpPr txBox="1"/>
          <p:nvPr/>
        </p:nvSpPr>
        <p:spPr>
          <a:xfrm>
            <a:off x="4899691" y="3172499"/>
            <a:ext cx="59666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effectLst/>
                <a:latin typeface="Jost"/>
                <a:ea typeface="Calibri" panose="020F0502020204030204" pitchFamily="34" charset="0"/>
                <a:cs typeface="Times New Roman" panose="02020603050405020304" pitchFamily="18" charset="0"/>
              </a:rPr>
              <a:t>Увеличение поискового трафика на в 1,8 раза.</a:t>
            </a:r>
          </a:p>
          <a:p>
            <a:endParaRPr lang="ru-RU" dirty="0">
              <a:latin typeface="Jost"/>
            </a:endParaRPr>
          </a:p>
          <a:p>
            <a:r>
              <a:rPr lang="ru-RU" sz="1800" b="1" dirty="0">
                <a:effectLst/>
                <a:latin typeface="Jost"/>
                <a:ea typeface="Calibri" panose="020F0502020204030204" pitchFamily="34" charset="0"/>
                <a:cs typeface="Times New Roman" panose="02020603050405020304" pitchFamily="18" charset="0"/>
              </a:rPr>
              <a:t>Сравнения поискового трафика в 2018 году с 2021 годом.</a:t>
            </a:r>
            <a:endParaRPr lang="ru-RU" sz="1800" dirty="0">
              <a:effectLst/>
              <a:latin typeface="Jos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Jost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4E61894-481F-4259-AB4E-5450C9FDC1F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028936" y="4062208"/>
            <a:ext cx="6506903" cy="22118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BA6767-447C-46AE-913F-EBE4570C7D7F}"/>
              </a:ext>
            </a:extLst>
          </p:cNvPr>
          <p:cNvSpPr txBox="1"/>
          <p:nvPr/>
        </p:nvSpPr>
        <p:spPr>
          <a:xfrm>
            <a:off x="5028936" y="6274068"/>
            <a:ext cx="6222180" cy="325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ffectLst/>
                <a:latin typeface="Jost"/>
                <a:ea typeface="Calibri" panose="020F0502020204030204" pitchFamily="34" charset="0"/>
                <a:cs typeface="Times New Roman" panose="02020603050405020304" pitchFamily="18" charset="0"/>
              </a:rPr>
              <a:t>Увеличение поискового трафика на 45%.</a:t>
            </a:r>
          </a:p>
        </p:txBody>
      </p:sp>
    </p:spTree>
    <p:extLst>
      <p:ext uri="{BB962C8B-B14F-4D97-AF65-F5344CB8AC3E}">
        <p14:creationId xmlns:p14="http://schemas.microsoft.com/office/powerpoint/2010/main" val="1392003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461411" y="559360"/>
            <a:ext cx="3779352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КОМПАНИЯ</a:t>
            </a: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В ОБЛАСТИ ТЕХНОЛОГИЙ</a:t>
            </a: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ПЕЧАТИ</a:t>
            </a: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И УПРАВЛЕНИЯ ДОКУМЕНТАМИ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258EBC-8F2C-4940-A417-398E9C830268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977118" y="3804767"/>
            <a:ext cx="4928841" cy="3036044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effectLst/>
                <a:latin typeface="Jost"/>
                <a:ea typeface="Calibri" panose="020F0502020204030204" pitchFamily="34" charset="0"/>
                <a:cs typeface="Calibri" panose="020F0502020204030204" pitchFamily="34" charset="0"/>
              </a:rPr>
              <a:t>Проработка семантики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effectLst/>
              <a:latin typeface="Jos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effectLst/>
                <a:latin typeface="Jost"/>
                <a:ea typeface="Calibri" panose="020F0502020204030204" pitchFamily="34" charset="0"/>
                <a:cs typeface="Calibri" panose="020F0502020204030204" pitchFamily="34" charset="0"/>
              </a:rPr>
              <a:t>Редактирование и написание нового контента сайта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ru-RU" sz="1400" dirty="0">
                <a:effectLst/>
                <a:latin typeface="Jost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400" dirty="0">
                <a:effectLst/>
                <a:latin typeface="Jost"/>
                <a:ea typeface="Calibri" panose="020F0502020204030204" pitchFamily="34" charset="0"/>
                <a:cs typeface="Calibri" panose="020F0502020204030204" pitchFamily="34" charset="0"/>
              </a:rPr>
              <a:t>Регулировка размещения текстов и перелинковка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latin typeface="Jos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effectLst/>
                <a:latin typeface="Jost"/>
                <a:ea typeface="Calibri" panose="020F0502020204030204" pitchFamily="34" charset="0"/>
                <a:cs typeface="Calibri" panose="020F0502020204030204" pitchFamily="34" charset="0"/>
              </a:rPr>
              <a:t>Исправление структуры перелинковки всего сайта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latin typeface="Jos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effectLst/>
                <a:latin typeface="Jost"/>
                <a:ea typeface="Calibri" panose="020F0502020204030204" pitchFamily="34" charset="0"/>
                <a:cs typeface="Calibri" panose="020F0502020204030204" pitchFamily="34" charset="0"/>
              </a:rPr>
              <a:t>Доработки сайта и исправление тех. </a:t>
            </a:r>
            <a:r>
              <a:rPr lang="ru-RU" sz="1400" dirty="0">
                <a:latin typeface="Jost"/>
                <a:ea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sz="1400" dirty="0">
                <a:effectLst/>
                <a:latin typeface="Jost"/>
                <a:ea typeface="Calibri" panose="020F0502020204030204" pitchFamily="34" charset="0"/>
                <a:cs typeface="Calibri" panose="020F0502020204030204" pitchFamily="34" charset="0"/>
              </a:rPr>
              <a:t>шибок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ru-RU" sz="1400" dirty="0">
                <a:effectLst/>
                <a:latin typeface="Jost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400" dirty="0">
                <a:effectLst/>
                <a:latin typeface="Jost"/>
                <a:ea typeface="Calibri" panose="020F0502020204030204" pitchFamily="34" charset="0"/>
                <a:cs typeface="Calibri" panose="020F0502020204030204" pitchFamily="34" charset="0"/>
              </a:rPr>
              <a:t>Наращивание ссылочной массы</a:t>
            </a:r>
            <a:endParaRPr lang="ru-RU" sz="1400" dirty="0">
              <a:effectLst/>
              <a:latin typeface="Jos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69B0E8-F581-4BCE-959C-A326ED865BC4}"/>
              </a:ext>
            </a:extLst>
          </p:cNvPr>
          <p:cNvSpPr txBox="1"/>
          <p:nvPr/>
        </p:nvSpPr>
        <p:spPr>
          <a:xfrm>
            <a:off x="4536370" y="2376191"/>
            <a:ext cx="22860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Регион:</a:t>
            </a:r>
            <a:endParaRPr lang="en-US" sz="18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 </a:t>
            </a:r>
            <a:endParaRPr lang="en-US" sz="18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Срок продвижения:</a:t>
            </a:r>
            <a:endParaRPr lang="en-US" sz="18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Проведенные</a:t>
            </a:r>
            <a:br>
              <a:rPr lang="en-US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</a:br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работы:</a:t>
            </a:r>
            <a:endParaRPr lang="ru-RU" sz="1800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FE0CE6-BB7B-4BBD-A607-BDE2EC52EE61}"/>
              </a:ext>
            </a:extLst>
          </p:cNvPr>
          <p:cNvSpPr txBox="1"/>
          <p:nvPr/>
        </p:nvSpPr>
        <p:spPr>
          <a:xfrm>
            <a:off x="6977118" y="2420938"/>
            <a:ext cx="1970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Украина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01C12F-C122-4C96-BD5C-ADEDED42A57C}"/>
              </a:ext>
            </a:extLst>
          </p:cNvPr>
          <p:cNvSpPr txBox="1"/>
          <p:nvPr/>
        </p:nvSpPr>
        <p:spPr>
          <a:xfrm>
            <a:off x="6977118" y="3081475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8 месяцев</a:t>
            </a:r>
          </a:p>
        </p:txBody>
      </p:sp>
      <p:sp>
        <p:nvSpPr>
          <p:cNvPr id="2" name="Прямоугольник с двумя скругленными соседними углами 1"/>
          <p:cNvSpPr/>
          <p:nvPr/>
        </p:nvSpPr>
        <p:spPr>
          <a:xfrm rot="5400000">
            <a:off x="4726634" y="-7542"/>
            <a:ext cx="1348777" cy="264441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77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D6F8F9-408E-4CC2-864B-50045F67AD9C}"/>
              </a:ext>
            </a:extLst>
          </p:cNvPr>
          <p:cNvSpPr txBox="1"/>
          <p:nvPr/>
        </p:nvSpPr>
        <p:spPr>
          <a:xfrm>
            <a:off x="5004744" y="807715"/>
            <a:ext cx="516890" cy="707886"/>
          </a:xfrm>
          <a:prstGeom prst="rect">
            <a:avLst/>
          </a:prstGeom>
          <a:noFill/>
          <a:effectLst>
            <a:innerShdw blurRad="63500" dist="50800" dir="13500000">
              <a:schemeClr val="tx1">
                <a:alpha val="50000"/>
              </a:schemeClr>
            </a:innerShdw>
          </a:effectLst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EB0269-7CBE-4BF4-8888-73D444FF6B62}"/>
              </a:ext>
            </a:extLst>
          </p:cNvPr>
          <p:cNvSpPr txBox="1"/>
          <p:nvPr/>
        </p:nvSpPr>
        <p:spPr>
          <a:xfrm>
            <a:off x="4697168" y="1413773"/>
            <a:ext cx="1132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Jost" pitchFamily="2" charset="-52"/>
                <a:ea typeface="Jost" pitchFamily="2" charset="-52"/>
              </a:rPr>
              <a:t>ru.xerox.ua</a:t>
            </a:r>
            <a:endParaRPr lang="ru-RU"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073582" y="710613"/>
            <a:ext cx="2879232" cy="125905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350" y="1027123"/>
            <a:ext cx="2027652" cy="62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188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976202E3-039F-4B29-A4F2-DAA1EE093C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081463"/>
              </p:ext>
            </p:extLst>
          </p:nvPr>
        </p:nvGraphicFramePr>
        <p:xfrm>
          <a:off x="5710008" y="245625"/>
          <a:ext cx="4964781" cy="6277199"/>
        </p:xfrm>
        <a:graphic>
          <a:graphicData uri="http://schemas.openxmlformats.org/drawingml/2006/table">
            <a:tbl>
              <a:tblPr firstRow="1" firstCol="1" bandRow="1">
                <a:effectLst/>
                <a:tableStyleId>{616DA210-FB5B-4158-B5E0-FEB733F419BA}</a:tableStyleId>
              </a:tblPr>
              <a:tblGrid>
                <a:gridCol w="26209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88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26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24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053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Jost" pitchFamily="2" charset="-52"/>
                        </a:rPr>
                        <a:t>Запросы</a:t>
                      </a:r>
                      <a:endParaRPr lang="ru-RU" sz="24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2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было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стало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</a:rPr>
                        <a:t>изм.</a:t>
                      </a:r>
                      <a:endParaRPr lang="ru-RU" sz="1600" b="0" dirty="0">
                        <a:effectLst/>
                        <a:latin typeface="Jost" pitchFamily="2" charset="-52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1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xerox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1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xerox b215</a:t>
                      </a:r>
                      <a:endParaRPr lang="ru-RU" sz="1400" b="0" u="none" strike="noStrike" dirty="0"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3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15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xerox </a:t>
                      </a:r>
                      <a:r>
                        <a:rPr lang="ru-RU" sz="1400" b="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официальный сайт</a:t>
                      </a:r>
                      <a:endParaRPr lang="en-US" sz="1400" b="0" u="none" strike="noStrike" dirty="0"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5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61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бумага для печати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xerox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1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0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оборудование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xerox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153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бумага для плоттера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xerox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153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бумага офисная ксерокс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61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офисные принтеры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xerox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1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610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техника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xerox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1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15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принтер для офисной печати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10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60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расходные материалы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xerox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1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60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xerox b1022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&gt;100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2</a:t>
                      </a: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Jost" pitchFamily="2" charset="-52"/>
                          <a:ea typeface="Jost" pitchFamily="2" charset="-52"/>
                        </a:rPr>
                        <a:t>++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</a:txBody>
                  <a:tcPr marL="7620" marR="7620" marT="762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C9B59C8-6301-4BAD-AE7B-AD99F629CD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529" y="437004"/>
            <a:ext cx="1174617" cy="386449"/>
          </a:xfrm>
          <a:prstGeom prst="rect">
            <a:avLst/>
          </a:prstGeom>
          <a:effectLst/>
        </p:spPr>
      </p:pic>
      <p:sp>
        <p:nvSpPr>
          <p:cNvPr id="6" name="Google Shape;115;p5"/>
          <p:cNvSpPr txBox="1">
            <a:spLocks noGrp="1"/>
          </p:cNvSpPr>
          <p:nvPr>
            <p:ph type="title"/>
          </p:nvPr>
        </p:nvSpPr>
        <p:spPr>
          <a:xfrm>
            <a:off x="461411" y="562043"/>
            <a:ext cx="3779352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КОМПАНИЯ</a:t>
            </a: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В ОБЛАСТИ ТЕХНОЛОГИЙ</a:t>
            </a: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ПЕЧАТИ</a:t>
            </a: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И УПРАВЛЕНИЯ ДОКУМЕНТАМИ</a:t>
            </a:r>
          </a:p>
        </p:txBody>
      </p:sp>
      <p:sp>
        <p:nvSpPr>
          <p:cNvPr id="7" name="Google Shape;115;p5"/>
          <p:cNvSpPr txBox="1">
            <a:spLocks/>
          </p:cNvSpPr>
          <p:nvPr/>
        </p:nvSpPr>
        <p:spPr>
          <a:xfrm>
            <a:off x="461411" y="5807234"/>
            <a:ext cx="3779352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Jost" pitchFamily="2" charset="-52"/>
                <a:ea typeface="Jost" pitchFamily="2" charset="-52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400" dirty="0">
                <a:latin typeface="Jost SemiBold" pitchFamily="2" charset="-52"/>
                <a:ea typeface="Jost SemiBold" pitchFamily="2" charset="-52"/>
              </a:rPr>
              <a:t>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341094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750E89-9D9C-4E12-B53E-13AF4E943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906" y="1992635"/>
            <a:ext cx="7429021" cy="25014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9B769C-0573-41CD-B190-37C560C4130C}"/>
              </a:ext>
            </a:extLst>
          </p:cNvPr>
          <p:cNvSpPr txBox="1"/>
          <p:nvPr/>
        </p:nvSpPr>
        <p:spPr>
          <a:xfrm>
            <a:off x="4542906" y="4690310"/>
            <a:ext cx="60932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Jost"/>
              </a:rPr>
              <a:t>Динамика роста трафика Ксерокс составила 153% с момента старта работ. Рост позиций и продвижение сайта поспособствовали этому</a:t>
            </a:r>
            <a:endParaRPr lang="ru-RU" dirty="0">
              <a:latin typeface="Jost"/>
            </a:endParaRPr>
          </a:p>
        </p:txBody>
      </p:sp>
      <p:sp>
        <p:nvSpPr>
          <p:cNvPr id="6" name="Google Shape;115;p5"/>
          <p:cNvSpPr txBox="1">
            <a:spLocks noGrp="1"/>
          </p:cNvSpPr>
          <p:nvPr>
            <p:ph type="title"/>
          </p:nvPr>
        </p:nvSpPr>
        <p:spPr>
          <a:xfrm>
            <a:off x="461411" y="562043"/>
            <a:ext cx="3779352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КОМПАНИЯ</a:t>
            </a: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В ОБЛАСТИ ТЕХНОЛОГИЙ</a:t>
            </a: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ПЕЧАТИ</a:t>
            </a: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И УПРАВЛЕНИЯ ДОКУМЕНТАМИ</a:t>
            </a:r>
          </a:p>
        </p:txBody>
      </p:sp>
      <p:sp>
        <p:nvSpPr>
          <p:cNvPr id="8" name="Google Shape;115;p5"/>
          <p:cNvSpPr txBox="1">
            <a:spLocks/>
          </p:cNvSpPr>
          <p:nvPr/>
        </p:nvSpPr>
        <p:spPr>
          <a:xfrm>
            <a:off x="461411" y="5807234"/>
            <a:ext cx="3779352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Jost" pitchFamily="2" charset="-52"/>
                <a:ea typeface="Jost" pitchFamily="2" charset="-52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400" dirty="0">
                <a:latin typeface="Jost SemiBold" pitchFamily="2" charset="-52"/>
                <a:ea typeface="Jost SemiBold" pitchFamily="2" charset="-52"/>
              </a:rPr>
              <a:t>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3882453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461411" y="579456"/>
            <a:ext cx="3779352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АВТОМОБИЛЬНЫЙ </a:t>
            </a:r>
            <a:br>
              <a:rPr lang="ru-RU" sz="2400" dirty="0">
                <a:latin typeface="Jost SemiBold" pitchFamily="2" charset="-52"/>
                <a:ea typeface="Jost SemiBold" pitchFamily="2" charset="-52"/>
              </a:rPr>
            </a:br>
            <a:r>
              <a:rPr lang="ru-RU" sz="2400" dirty="0">
                <a:latin typeface="Jost SemiBold" pitchFamily="2" charset="-52"/>
                <a:ea typeface="Jost SemiBold" pitchFamily="2" charset="-52"/>
              </a:rPr>
              <a:t>ДИЛЕР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258EBC-8F2C-4940-A417-398E9C830268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823553" y="3926289"/>
            <a:ext cx="4965324" cy="3036044"/>
          </a:xfrm>
        </p:spPr>
        <p:txBody>
          <a:bodyPr/>
          <a:lstStyle/>
          <a:p>
            <a:pPr marL="127000" indent="0">
              <a:spcBef>
                <a:spcPts val="0"/>
              </a:spcBef>
              <a:buNone/>
            </a:pPr>
            <a:r>
              <a:rPr lang="ru-RU" dirty="0"/>
              <a:t>Организация переезда сайта на новый домен и на новый дизайн</a:t>
            </a:r>
            <a:endParaRPr lang="en-US" dirty="0"/>
          </a:p>
          <a:p>
            <a:pPr marL="127000" indent="0">
              <a:spcBef>
                <a:spcPts val="0"/>
              </a:spcBef>
              <a:buNone/>
            </a:pPr>
            <a:endParaRPr lang="ru-RU" dirty="0"/>
          </a:p>
          <a:p>
            <a:pPr marL="127000" indent="0">
              <a:spcBef>
                <a:spcPts val="0"/>
              </a:spcBef>
              <a:buNone/>
            </a:pPr>
            <a:r>
              <a:rPr lang="ru-RU" dirty="0"/>
              <a:t>Проработка семантики и структуры сайта </a:t>
            </a:r>
            <a:br>
              <a:rPr lang="ru-RU" dirty="0"/>
            </a:br>
            <a:endParaRPr lang="en-US" dirty="0"/>
          </a:p>
          <a:p>
            <a:pPr marL="127000" indent="0">
              <a:spcBef>
                <a:spcPts val="0"/>
              </a:spcBef>
              <a:buNone/>
            </a:pPr>
            <a:r>
              <a:rPr lang="ru-RU" dirty="0"/>
              <a:t>Регулирование создания новых страниц </a:t>
            </a:r>
            <a:br>
              <a:rPr lang="ru-RU" dirty="0"/>
            </a:br>
            <a:endParaRPr lang="en-US" dirty="0"/>
          </a:p>
          <a:p>
            <a:pPr marL="127000" indent="0">
              <a:spcBef>
                <a:spcPts val="0"/>
              </a:spcBef>
              <a:buNone/>
            </a:pPr>
            <a:r>
              <a:rPr lang="ru-RU" dirty="0"/>
              <a:t>Написание и регулировка внедрения мета-тегов на все страницы сайта </a:t>
            </a:r>
            <a:br>
              <a:rPr lang="ru-RU" dirty="0"/>
            </a:br>
            <a:endParaRPr lang="en-US" dirty="0"/>
          </a:p>
          <a:p>
            <a:pPr marL="127000" indent="0">
              <a:spcBef>
                <a:spcPts val="0"/>
              </a:spcBef>
              <a:buNone/>
            </a:pPr>
            <a:r>
              <a:rPr lang="ru-RU" dirty="0"/>
              <a:t>Доработка сайта и исправление тех. ошибок </a:t>
            </a:r>
            <a:endParaRPr lang="en-US" dirty="0"/>
          </a:p>
          <a:p>
            <a:pPr marL="127000" indent="0">
              <a:spcBef>
                <a:spcPts val="0"/>
              </a:spcBef>
              <a:buNone/>
            </a:pPr>
            <a:endParaRPr lang="en-US" dirty="0"/>
          </a:p>
          <a:p>
            <a:pPr marL="127000" indent="0">
              <a:spcBef>
                <a:spcPts val="0"/>
              </a:spcBef>
              <a:buNone/>
            </a:pPr>
            <a:r>
              <a:rPr lang="ru-RU" dirty="0"/>
              <a:t>Наращивание ссылочной массы</a:t>
            </a:r>
            <a:endParaRPr lang="en-US" dirty="0"/>
          </a:p>
          <a:p>
            <a:pPr marL="127000" indent="0">
              <a:spcBef>
                <a:spcPts val="0"/>
              </a:spcBef>
              <a:buNone/>
            </a:pPr>
            <a:br>
              <a:rPr lang="ru-RU" dirty="0"/>
            </a:b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69B0E8-F581-4BCE-959C-A326ED865BC4}"/>
              </a:ext>
            </a:extLst>
          </p:cNvPr>
          <p:cNvSpPr txBox="1"/>
          <p:nvPr/>
        </p:nvSpPr>
        <p:spPr>
          <a:xfrm>
            <a:off x="4537551" y="2325306"/>
            <a:ext cx="22860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Регион:</a:t>
            </a:r>
            <a:endParaRPr lang="en-US" sz="18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 </a:t>
            </a:r>
            <a:endParaRPr lang="en-US" sz="18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Срок продвижения:</a:t>
            </a:r>
            <a:endParaRPr lang="en-US" sz="1800" b="1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Проведенные</a:t>
            </a:r>
            <a:br>
              <a:rPr lang="en-US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</a:br>
            <a:r>
              <a:rPr lang="ru-RU" sz="18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работы:</a:t>
            </a:r>
            <a:endParaRPr lang="ru-RU" sz="1800" dirty="0">
              <a:solidFill>
                <a:schemeClr val="tx1"/>
              </a:solidFill>
              <a:latin typeface="Jost" pitchFamily="2" charset="-52"/>
              <a:ea typeface="Jost" pitchFamily="2" charset="-52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FE0CE6-BB7B-4BBD-A607-BDE2EC52EE61}"/>
              </a:ext>
            </a:extLst>
          </p:cNvPr>
          <p:cNvSpPr txBox="1"/>
          <p:nvPr/>
        </p:nvSpPr>
        <p:spPr>
          <a:xfrm>
            <a:off x="6981383" y="2370698"/>
            <a:ext cx="1970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Казахстан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01C12F-C122-4C96-BD5C-ADEDED42A57C}"/>
              </a:ext>
            </a:extLst>
          </p:cNvPr>
          <p:cNvSpPr txBox="1"/>
          <p:nvPr/>
        </p:nvSpPr>
        <p:spPr>
          <a:xfrm>
            <a:off x="6981383" y="3013305"/>
            <a:ext cx="1970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13 мес.</a:t>
            </a:r>
          </a:p>
        </p:txBody>
      </p:sp>
      <p:sp>
        <p:nvSpPr>
          <p:cNvPr id="2" name="Прямоугольник с двумя скругленными соседними углами 1"/>
          <p:cNvSpPr/>
          <p:nvPr/>
        </p:nvSpPr>
        <p:spPr>
          <a:xfrm rot="5400000">
            <a:off x="4726634" y="-7542"/>
            <a:ext cx="1348777" cy="264441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77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73A3B4-B50C-413E-A989-552449481CDF}"/>
              </a:ext>
            </a:extLst>
          </p:cNvPr>
          <p:cNvSpPr txBox="1"/>
          <p:nvPr/>
        </p:nvSpPr>
        <p:spPr>
          <a:xfrm>
            <a:off x="4627480" y="1439182"/>
            <a:ext cx="1394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Jost" pitchFamily="2" charset="-52"/>
                <a:ea typeface="Jost" pitchFamily="2" charset="-52"/>
              </a:rPr>
              <a:t>toyotakz.com</a:t>
            </a:r>
            <a:endParaRPr lang="ru-RU"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D6F8F9-408E-4CC2-864B-50045F67AD9C}"/>
              </a:ext>
            </a:extLst>
          </p:cNvPr>
          <p:cNvSpPr txBox="1"/>
          <p:nvPr/>
        </p:nvSpPr>
        <p:spPr>
          <a:xfrm>
            <a:off x="4951044" y="818515"/>
            <a:ext cx="516890" cy="707886"/>
          </a:xfrm>
          <a:prstGeom prst="rect">
            <a:avLst/>
          </a:prstGeom>
          <a:noFill/>
          <a:effectLst>
            <a:innerShdw blurRad="63500" dist="50800" dir="13500000">
              <a:schemeClr val="tx1">
                <a:alpha val="50000"/>
              </a:schemeClr>
            </a:innerShdw>
          </a:effectLst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113774" y="640277"/>
            <a:ext cx="2879232" cy="125905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75" y="844871"/>
            <a:ext cx="1140829" cy="93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73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wunder_основная">
      <a:dk1>
        <a:srgbClr val="171717"/>
      </a:dk1>
      <a:lt1>
        <a:srgbClr val="FFFFFF"/>
      </a:lt1>
      <a:dk2>
        <a:srgbClr val="171717"/>
      </a:dk2>
      <a:lt2>
        <a:srgbClr val="FFFFFF"/>
      </a:lt2>
      <a:accent1>
        <a:srgbClr val="910010"/>
      </a:accent1>
      <a:accent2>
        <a:srgbClr val="222E3A"/>
      </a:accent2>
      <a:accent3>
        <a:srgbClr val="0099B5"/>
      </a:accent3>
      <a:accent4>
        <a:srgbClr val="FFD200"/>
      </a:accent4>
      <a:accent5>
        <a:srgbClr val="A67D0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9144</TotalTime>
  <Words>3061</Words>
  <Application>Microsoft Office PowerPoint</Application>
  <PresentationFormat>Широкоэкранный</PresentationFormat>
  <Paragraphs>1318</Paragraphs>
  <Slides>42</Slides>
  <Notes>39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7" baseType="lpstr">
      <vt:lpstr>Arial</vt:lpstr>
      <vt:lpstr>Calibri</vt:lpstr>
      <vt:lpstr>Jost</vt:lpstr>
      <vt:lpstr>Jost SemiBold</vt:lpstr>
      <vt:lpstr>Тема Office</vt:lpstr>
      <vt:lpstr>Презентация PowerPoint</vt:lpstr>
      <vt:lpstr>КЕЙСЫ SEO</vt:lpstr>
      <vt:lpstr>12 ПРИМЕРОВ SEO ПРОДВИЖЕНИЯ</vt:lpstr>
      <vt:lpstr>МЕЖДУНАРОДНЫЙ  БАНК</vt:lpstr>
      <vt:lpstr>МЕЖДУНАРОДНЫЙ  БАНК  РЕЗУЛЬТАТЫ</vt:lpstr>
      <vt:lpstr>КОМПАНИЯ В ОБЛАСТИ ТЕХНОЛОГИЙ ПЕЧАТИ И УПРАВЛЕНИЯ ДОКУМЕНТАМИ</vt:lpstr>
      <vt:lpstr>КОМПАНИЯ В ОБЛАСТИ ТЕХНОЛОГИЙ ПЕЧАТИ И УПРАВЛЕНИЯ ДОКУМЕНТАМИ</vt:lpstr>
      <vt:lpstr>КОМПАНИЯ В ОБЛАСТИ ТЕХНОЛОГИЙ ПЕЧАТИ И УПРАВЛЕНИЯ ДОКУМЕНТАМИ</vt:lpstr>
      <vt:lpstr>АВТОМОБИЛЬНЫЙ  ДИЛЕР</vt:lpstr>
      <vt:lpstr>АВТОМОБИЛЬНЫЙ  ДИЛЕР  РЕЗУЛЬТАТЫ</vt:lpstr>
      <vt:lpstr>АВТОМОБИЛЬНЫЙ  ДИЛЕР  </vt:lpstr>
      <vt:lpstr>АВТОМОБИЛЬНЫЙ  ДИЛЕР</vt:lpstr>
      <vt:lpstr>АВТОМОБИЛЬНЫЙ  ДИЛЕР  </vt:lpstr>
      <vt:lpstr>АВТОМОБИЛЬНЫЙ  ДИЛЕР </vt:lpstr>
      <vt:lpstr>КОМПАНИЯ ГРУЗОПЕРЕВОЗЧИК</vt:lpstr>
      <vt:lpstr>КОМПАНИЯ ГРУЗОПЕРЕВОЗЧИК  </vt:lpstr>
      <vt:lpstr>КОМПАНИЯ ГРУЗОПЕРЕВОЗЧИК </vt:lpstr>
      <vt:lpstr>МАГАЗИН СПОРТИВНОЙ ОБУВИ</vt:lpstr>
      <vt:lpstr>Презентация PowerPoint</vt:lpstr>
      <vt:lpstr>Презентация PowerPoint</vt:lpstr>
      <vt:lpstr>МФО</vt:lpstr>
      <vt:lpstr>МФО </vt:lpstr>
      <vt:lpstr>МФО  </vt:lpstr>
      <vt:lpstr>ПРОИЗВОДИТЕЛЬ КОНДИТЕРСКОЙ ПРОДУКЦИИ</vt:lpstr>
      <vt:lpstr>ПРОИЗВОДИТЕЛЬ КОНДИТЕРСКОЙ ПРОДУКЦИИ  </vt:lpstr>
      <vt:lpstr>ПРОИЗВОДИТЕЛЬ КОНДИТЕРСКОЙ ПРОДУКЦИИ </vt:lpstr>
      <vt:lpstr>ФАРМАЦЕВТИКА</vt:lpstr>
      <vt:lpstr>ФАРМАЦЕВТИКА  </vt:lpstr>
      <vt:lpstr>ФАРМАЦЕВТИКА  </vt:lpstr>
      <vt:lpstr>РЕЗУЛЬТАТЫ ВИДИМОСТИ САЙТА</vt:lpstr>
      <vt:lpstr>АВТОМОБИЛЬНЫЙ ДИЛЕР NISSAN В БЕЛАРУСИ</vt:lpstr>
      <vt:lpstr>АВТОМОБИЛЬНЫЙ ДИЛЕР NISSAN В БЕЛАРУСИ</vt:lpstr>
      <vt:lpstr>АВТОМОБИЛЬНЫЙ ДИЛЕР NISSAN В БЕЛАРУСИ</vt:lpstr>
      <vt:lpstr>АВТОМОБИЛЬНЫЙ ДИЛЕР NISSAN В БЕЛАРУСИ</vt:lpstr>
      <vt:lpstr>АВТОМОБИЛЬНЫЙ ДИЛЕР NISSAN В БЕЛАРУСИ</vt:lpstr>
      <vt:lpstr>БАНК</vt:lpstr>
      <vt:lpstr>БАНК  </vt:lpstr>
      <vt:lpstr>БАНК  </vt:lpstr>
      <vt:lpstr>РЕЗУЛЬТАТЫ  ВИДИМОСТИ САЙТА</vt:lpstr>
      <vt:lpstr>БАНК</vt:lpstr>
      <vt:lpstr>БАНК  </vt:lpstr>
      <vt:lpstr>БАНК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Банк БелВЭБ SEO</dc:title>
  <dc:creator>Wunder</dc:creator>
  <cp:lastModifiedBy>Дрозд Анастасия</cp:lastModifiedBy>
  <cp:revision>109</cp:revision>
  <dcterms:created xsi:type="dcterms:W3CDTF">2021-01-05T09:09:38Z</dcterms:created>
  <dcterms:modified xsi:type="dcterms:W3CDTF">2022-04-25T11:17:13Z</dcterms:modified>
</cp:coreProperties>
</file>