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735750" cy="9866300"/>
  <p:embeddedFontLst>
    <p:embeddedFont>
      <p:font typeface="Jos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02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7680">
          <p15:clr>
            <a:srgbClr val="A4A3A4"/>
          </p15:clr>
        </p15:guide>
        <p15:guide id="6" orient="horz" pos="77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Lw2zTXI1HswYC3P6kxtm72njB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2"/>
        <p:guide pos="7423"/>
        <p:guide pos="278" orient="horz"/>
        <p:guide pos="3997" orient="horz"/>
        <p:guide pos="7680"/>
        <p:guide pos="7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t-italic.fntdata"/><Relationship Id="rId22" Type="http://customschemas.google.com/relationships/presentationmetadata" Target="metadata"/><Relationship Id="rId21" Type="http://schemas.openxmlformats.org/officeDocument/2006/relationships/font" Target="fonts/Jos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Jost-bold.fntdata"/><Relationship Id="rId18" Type="http://schemas.openxmlformats.org/officeDocument/2006/relationships/font" Target="fonts/Jost-regular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7284370971889"/>
          <c:y val="7.407407407407407E-2"/>
          <c:w val="0.76342722786933215"/>
          <c:h val="0.669255608720241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8C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6-420D-9D3D-6A0392DBAF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Jost" pitchFamily="2" charset="-52"/>
                    <a:ea typeface="Jost" pitchFamily="2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Лист1!$C$6:$C$7</c:f>
              <c:strCache>
                <c:ptCount val="2"/>
                <c:pt idx="0">
                  <c:v>CR* рекламный</c:v>
                </c:pt>
                <c:pt idx="1">
                  <c:v>CR* не рекламный</c:v>
                </c:pt>
              </c:strCache>
            </c:strRef>
          </c:cat>
          <c:val>
            <c:numRef>
              <c:f>Лист1!$D$6:$D$7</c:f>
              <c:numCache>
                <c:formatCode>0.00%</c:formatCode>
                <c:ptCount val="2"/>
                <c:pt idx="0">
                  <c:v>3.8999999999999998E-3</c:v>
                </c:pt>
                <c:pt idx="1">
                  <c:v>1.9E-3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6-420D-9D3D-6A0392DBA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27"/>
        <c:axId val="463963520"/>
        <c:axId val="463965160"/>
      </c:barChart>
      <c:catAx>
        <c:axId val="4639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+mn-cs"/>
              </a:defRPr>
            </a:pPr>
            <a:endParaRPr lang="ru-RU"/>
          </a:p>
        </c:txPr>
        <c:crossAx val="463965160"/>
        <c:crosses val="autoZero"/>
        <c:auto val="1"/>
        <c:lblAlgn val="ctr"/>
        <c:lblOffset val="100"/>
        <c:noMultiLvlLbl val="0"/>
      </c:catAx>
      <c:valAx>
        <c:axId val="4639651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396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Jost" pitchFamily="2" charset="-52"/>
          <a:ea typeface="Jost" pitchFamily="2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+mn-cs"/>
              </a:defRPr>
            </a:pPr>
            <a:r>
              <a:rPr lang="en-US" sz="1600" b="1" dirty="0">
                <a:latin typeface="Jost Black" pitchFamily="2" charset="-52"/>
                <a:ea typeface="Jost Black" pitchFamily="2" charset="-52"/>
              </a:rPr>
              <a:t>Brand Lift</a:t>
            </a:r>
            <a:endParaRPr lang="ru-RU" sz="1600" b="1" dirty="0">
              <a:latin typeface="Jost Black" pitchFamily="2" charset="-52"/>
              <a:ea typeface="Jost Black" pitchFamily="2" charset="-52"/>
            </a:endParaRPr>
          </a:p>
        </c:rich>
      </c:tx>
      <c:layout>
        <c:manualLayout>
          <c:xMode val="edge"/>
          <c:yMode val="edge"/>
          <c:x val="2.1101965127248794E-3"/>
          <c:y val="4.0476591144359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Jost" pitchFamily="2" charset="-52"/>
              <a:ea typeface="Jost" pitchFamily="2" charset="-52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275343209428104E-2"/>
          <c:y val="0.29251304446618143"/>
          <c:w val="0.92144931358114379"/>
          <c:h val="0.39226318267419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422B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Jost" pitchFamily="2" charset="-52"/>
                    <a:ea typeface="Jost" pitchFamily="2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 видели баннер</c:v>
                </c:pt>
                <c:pt idx="1">
                  <c:v>Видели баннер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0.373</c:v>
                </c:pt>
                <c:pt idx="1">
                  <c:v>0.68300000000000005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5-4AEE-9CA8-C6911E471F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EE49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Jost" pitchFamily="2" charset="-52"/>
                    <a:ea typeface="Jost" pitchFamily="2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 видели баннер</c:v>
                </c:pt>
                <c:pt idx="1">
                  <c:v>Видели баннер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0.627</c:v>
                </c:pt>
                <c:pt idx="1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5-4AEE-9CA8-C6911E471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27"/>
        <c:axId val="457161904"/>
        <c:axId val="457166168"/>
      </c:barChart>
      <c:catAx>
        <c:axId val="4571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+mn-cs"/>
              </a:defRPr>
            </a:pPr>
            <a:endParaRPr lang="ru-RU"/>
          </a:p>
        </c:txPr>
        <c:crossAx val="457166168"/>
        <c:crosses val="autoZero"/>
        <c:auto val="1"/>
        <c:lblAlgn val="ctr"/>
        <c:lblOffset val="100"/>
        <c:noMultiLvlLbl val="0"/>
      </c:catAx>
      <c:valAx>
        <c:axId val="457166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716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21149028899054"/>
          <c:y val="0.89872480514126651"/>
          <c:w val="0.4050510618671434"/>
          <c:h val="7.8788941130574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Jost" pitchFamily="2" charset="-52"/>
              <a:ea typeface="Jost" pitchFamily="2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Jost" pitchFamily="2" charset="-52"/>
          <a:ea typeface="Jost" pitchFamily="2" charset="-52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0.29035</cdr:x>
      <cdr:y>0.02597</cdr:y>
    </cdr:from>
    <cdr:to>
      <cdr:x>0.74379</cdr:x>
      <cdr:y>0.1767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A1791EA-EFC5-4560-9976-51D66ACE88EE}"/>
            </a:ext>
          </a:extLst>
        </cdr:cNvPr>
        <cdr:cNvSpPr txBox="1"/>
      </cdr:nvSpPr>
      <cdr:spPr>
        <a:xfrm xmlns:a="http://schemas.openxmlformats.org/drawingml/2006/main">
          <a:off x="1337690" y="55160"/>
          <a:ext cx="2089090" cy="32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Jost" pitchFamily="2" charset="-52"/>
              <a:ea typeface="Jost" pitchFamily="2" charset="-52"/>
            </a:rPr>
            <a:t>Знаком ли вам бренд?</a:t>
          </a: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6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26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Не наш кейс</a:t>
            </a:r>
            <a:endParaRPr/>
          </a:p>
        </p:txBody>
      </p:sp>
      <p:sp>
        <p:nvSpPr>
          <p:cNvPr id="464" name="Google Shape;464;p26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p27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6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Наш кейс в РБ</a:t>
            </a:r>
            <a:endParaRPr/>
          </a:p>
        </p:txBody>
      </p:sp>
      <p:sp>
        <p:nvSpPr>
          <p:cNvPr id="289" name="Google Shape;289;p7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8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8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9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9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10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1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Показывались баннеры в Programmatic Telecom DSP. Можно в МТ и Яндексе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ОФД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Оператор фискальных данных</a:t>
            </a:r>
            <a:endParaRPr b="0"/>
          </a:p>
        </p:txBody>
      </p:sp>
      <p:sp>
        <p:nvSpPr>
          <p:cNvPr id="397" name="Google Shape;397;p11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12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2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Общее</a:t>
            </a:r>
            <a:r>
              <a:rPr b="1" lang="ru-RU" sz="12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 число просмотров видеоролика составило 3 472 175. 20% – полные просмотры для ролика 80’</a:t>
            </a:r>
            <a:endParaRPr sz="1200" strike="sngStrike">
              <a:solidFill>
                <a:srgbClr val="121110"/>
              </a:solidFill>
              <a:latin typeface="Jost"/>
              <a:ea typeface="Jost"/>
              <a:cs typeface="Jost"/>
              <a:sym typeface="Jost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2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Формат TrueView обеспечил </a:t>
            </a:r>
            <a:r>
              <a:rPr b="1" lang="ru-RU" sz="12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40 000 переходов на сайт</a:t>
            </a:r>
            <a:r>
              <a:rPr lang="ru-RU" sz="12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ru-RU" sz="12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По данным GFK, </a:t>
            </a:r>
            <a:r>
              <a:rPr b="1" lang="ru-RU" sz="12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рост знания бренда </a:t>
            </a:r>
            <a:r>
              <a:rPr lang="ru-RU" sz="12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Полиоксидоний® в апреле 2017 г</a:t>
            </a:r>
            <a:r>
              <a:rPr b="1" lang="ru-RU" sz="12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. составил + 10% </a:t>
            </a:r>
            <a:r>
              <a:rPr lang="ru-RU" sz="12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(vs. Январь 2017 г.).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p12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25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25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0.gif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мидж">
  <p:cSld name="Имидж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71" name="Google Shape;71;p4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Jost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72" name="Google Shape;72;p4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Jost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79" name="Google Shape;79;p4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9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5" name="Google Shape;85;p4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0"/>
          <p:cNvSpPr txBox="1"/>
          <p:nvPr>
            <p:ph type="title"/>
          </p:nvPr>
        </p:nvSpPr>
        <p:spPr>
          <a:xfrm rot="5400000">
            <a:off x="7285037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0"/>
          <p:cNvSpPr txBox="1"/>
          <p:nvPr>
            <p:ph idx="1" type="body"/>
          </p:nvPr>
        </p:nvSpPr>
        <p:spPr>
          <a:xfrm rot="5400000">
            <a:off x="1719124" y="-834886"/>
            <a:ext cx="5851525" cy="80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1" name="Google Shape;91;p5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Пользовательский макет">
  <p:cSld name="15_Пользовательский макет">
    <p:bg>
      <p:bgPr>
        <a:solidFill>
          <a:srgbClr val="11111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4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110"/>
              </a:buClr>
              <a:buSzPts val="2800"/>
              <a:buFont typeface="Jost"/>
              <a:buNone/>
              <a:defRPr b="0" sz="2800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4"/>
          <p:cNvSpPr txBox="1"/>
          <p:nvPr>
            <p:ph idx="1" type="body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None/>
              <a:defRPr sz="1600">
                <a:solidFill>
                  <a:srgbClr val="12111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34"/>
          <p:cNvSpPr/>
          <p:nvPr>
            <p:ph idx="2" type="chart"/>
          </p:nvPr>
        </p:nvSpPr>
        <p:spPr>
          <a:xfrm>
            <a:off x="4772026" y="457200"/>
            <a:ext cx="6773863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03" name="Google Shape;103;p34"/>
          <p:cNvSpPr txBox="1"/>
          <p:nvPr>
            <p:ph idx="3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5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5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35"/>
          <p:cNvSpPr txBox="1"/>
          <p:nvPr>
            <p:ph idx="2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5"/>
          <p:cNvSpPr txBox="1"/>
          <p:nvPr>
            <p:ph idx="3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5"/>
          <p:cNvSpPr/>
          <p:nvPr>
            <p:ph idx="4" type="chart"/>
          </p:nvPr>
        </p:nvSpPr>
        <p:spPr>
          <a:xfrm>
            <a:off x="44831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11" name="Google Shape;111;p35"/>
          <p:cNvSpPr/>
          <p:nvPr>
            <p:ph idx="5" type="chart"/>
          </p:nvPr>
        </p:nvSpPr>
        <p:spPr>
          <a:xfrm>
            <a:off x="83312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объекта">
  <p:cSld name="4 объекта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6"/>
          <p:cNvSpPr/>
          <p:nvPr/>
        </p:nvSpPr>
        <p:spPr>
          <a:xfrm flipH="1" rot="10800000">
            <a:off x="1" y="0"/>
            <a:ext cx="4067800" cy="6858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4" name="Google Shape;114;p36"/>
          <p:cNvSpPr txBox="1"/>
          <p:nvPr>
            <p:ph idx="1" type="body"/>
          </p:nvPr>
        </p:nvSpPr>
        <p:spPr>
          <a:xfrm>
            <a:off x="4791075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2" type="body"/>
          </p:nvPr>
        </p:nvSpPr>
        <p:spPr>
          <a:xfrm>
            <a:off x="8108950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3" type="body"/>
          </p:nvPr>
        </p:nvSpPr>
        <p:spPr>
          <a:xfrm>
            <a:off x="4791075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6"/>
          <p:cNvSpPr txBox="1"/>
          <p:nvPr>
            <p:ph idx="4" type="body"/>
          </p:nvPr>
        </p:nvSpPr>
        <p:spPr>
          <a:xfrm>
            <a:off x="8108950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5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20" name="Google Shape;12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Пользовательский макет">
  <p:cSld name="12_Пользовательский макет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7"/>
          <p:cNvSpPr txBox="1"/>
          <p:nvPr>
            <p:ph type="title"/>
          </p:nvPr>
        </p:nvSpPr>
        <p:spPr>
          <a:xfrm>
            <a:off x="587375" y="457200"/>
            <a:ext cx="11228804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Jost"/>
              <a:buNone/>
              <a:defRPr b="0" sz="2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1" type="body"/>
          </p:nvPr>
        </p:nvSpPr>
        <p:spPr>
          <a:xfrm>
            <a:off x="587376" y="1809749"/>
            <a:ext cx="4952290" cy="443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4" name="Google Shape;124;p37"/>
          <p:cNvSpPr/>
          <p:nvPr>
            <p:ph idx="2" type="chart"/>
          </p:nvPr>
        </p:nvSpPr>
        <p:spPr>
          <a:xfrm>
            <a:off x="5868140" y="1809748"/>
            <a:ext cx="5677749" cy="365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25" name="Google Shape;125;p37"/>
          <p:cNvSpPr txBox="1"/>
          <p:nvPr>
            <p:ph idx="3" type="body"/>
          </p:nvPr>
        </p:nvSpPr>
        <p:spPr>
          <a:xfrm>
            <a:off x="5868139" y="5750412"/>
            <a:ext cx="5677749" cy="49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объектов">
  <p:cSld name="9 объектов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"/>
          <p:cNvSpPr/>
          <p:nvPr/>
        </p:nvSpPr>
        <p:spPr>
          <a:xfrm flipH="1" rot="10800000">
            <a:off x="1" y="0"/>
            <a:ext cx="4067800" cy="6858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8" name="Google Shape;128;p38"/>
          <p:cNvSpPr txBox="1"/>
          <p:nvPr>
            <p:ph idx="1" type="body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Jost"/>
                <a:ea typeface="Jost"/>
                <a:cs typeface="Jost"/>
                <a:sym typeface="Jos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8"/>
          <p:cNvSpPr txBox="1"/>
          <p:nvPr>
            <p:ph idx="2" type="body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3" type="body"/>
          </p:nvPr>
        </p:nvSpPr>
        <p:spPr>
          <a:xfrm>
            <a:off x="4838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4" type="body"/>
          </p:nvPr>
        </p:nvSpPr>
        <p:spPr>
          <a:xfrm>
            <a:off x="70612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8"/>
          <p:cNvSpPr txBox="1"/>
          <p:nvPr>
            <p:ph idx="5" type="body"/>
          </p:nvPr>
        </p:nvSpPr>
        <p:spPr>
          <a:xfrm>
            <a:off x="4838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8"/>
          <p:cNvSpPr txBox="1"/>
          <p:nvPr>
            <p:ph idx="6" type="body"/>
          </p:nvPr>
        </p:nvSpPr>
        <p:spPr>
          <a:xfrm>
            <a:off x="70612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8"/>
          <p:cNvSpPr txBox="1"/>
          <p:nvPr>
            <p:ph idx="7" type="body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8"/>
          <p:cNvSpPr txBox="1"/>
          <p:nvPr>
            <p:ph idx="8" type="body"/>
          </p:nvPr>
        </p:nvSpPr>
        <p:spPr>
          <a:xfrm>
            <a:off x="9283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8"/>
          <p:cNvSpPr txBox="1"/>
          <p:nvPr>
            <p:ph idx="9" type="body"/>
          </p:nvPr>
        </p:nvSpPr>
        <p:spPr>
          <a:xfrm>
            <a:off x="9283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8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8"/>
          <p:cNvSpPr txBox="1"/>
          <p:nvPr>
            <p:ph idx="13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39" name="Google Shape;13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главление">
  <p:cSld name="Оглавление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9"/>
          <p:cNvSpPr/>
          <p:nvPr/>
        </p:nvSpPr>
        <p:spPr>
          <a:xfrm flipH="1" rot="10800000">
            <a:off x="-59375" y="0"/>
            <a:ext cx="8065642" cy="6858000"/>
          </a:xfrm>
          <a:custGeom>
            <a:rect b="b" l="l" r="r" t="t"/>
            <a:pathLst>
              <a:path extrusionOk="0" h="6858000" w="8065642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2" name="Google Shape;142;p39"/>
          <p:cNvSpPr txBox="1"/>
          <p:nvPr>
            <p:ph idx="1" type="body"/>
          </p:nvPr>
        </p:nvSpPr>
        <p:spPr>
          <a:xfrm>
            <a:off x="587375" y="500063"/>
            <a:ext cx="7056438" cy="1947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9"/>
          <p:cNvSpPr txBox="1"/>
          <p:nvPr>
            <p:ph idx="2" type="body"/>
          </p:nvPr>
        </p:nvSpPr>
        <p:spPr>
          <a:xfrm>
            <a:off x="8292656" y="500063"/>
            <a:ext cx="3311969" cy="1947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9"/>
          <p:cNvSpPr txBox="1"/>
          <p:nvPr>
            <p:ph idx="3" type="body"/>
          </p:nvPr>
        </p:nvSpPr>
        <p:spPr>
          <a:xfrm>
            <a:off x="587375" y="4686300"/>
            <a:ext cx="7056438" cy="1499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9"/>
          <p:cNvSpPr txBox="1"/>
          <p:nvPr>
            <p:ph idx="4" type="body"/>
          </p:nvPr>
        </p:nvSpPr>
        <p:spPr>
          <a:xfrm>
            <a:off x="8231188" y="4686301"/>
            <a:ext cx="3311969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9"/>
          <p:cNvSpPr txBox="1"/>
          <p:nvPr>
            <p:ph idx="5" type="body"/>
          </p:nvPr>
        </p:nvSpPr>
        <p:spPr>
          <a:xfrm>
            <a:off x="587375" y="2681008"/>
            <a:ext cx="7056438" cy="172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9"/>
          <p:cNvSpPr txBox="1"/>
          <p:nvPr>
            <p:ph idx="6" type="body"/>
          </p:nvPr>
        </p:nvSpPr>
        <p:spPr>
          <a:xfrm>
            <a:off x="8231189" y="2681008"/>
            <a:ext cx="3311969" cy="172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Пользовательский макет">
  <p:cSld name="13_Пользовательский макет"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575" y="2600325"/>
            <a:ext cx="68008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мидж">
  <p:cSld name="Имидж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аздел_черный">
  <p:cSld name="1_Раздел_черн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2"/>
          <p:cNvSpPr/>
          <p:nvPr/>
        </p:nvSpPr>
        <p:spPr>
          <a:xfrm flipH="1" rot="10800000">
            <a:off x="-26025" y="0"/>
            <a:ext cx="8030200" cy="6901543"/>
          </a:xfrm>
          <a:custGeom>
            <a:rect b="b" l="l" r="r" t="t"/>
            <a:pathLst>
              <a:path extrusionOk="0" h="6901543" w="8030200">
                <a:moveTo>
                  <a:pt x="0" y="24493"/>
                </a:moveTo>
                <a:lnTo>
                  <a:pt x="7399401" y="0"/>
                </a:lnTo>
                <a:lnTo>
                  <a:pt x="8030200" y="651664"/>
                </a:lnTo>
                <a:lnTo>
                  <a:pt x="8030200" y="6901543"/>
                </a:lnTo>
                <a:lnTo>
                  <a:pt x="19050" y="6901543"/>
                </a:lnTo>
                <a:lnTo>
                  <a:pt x="0" y="24493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5" name="Google Shape;155;p52"/>
          <p:cNvSpPr txBox="1"/>
          <p:nvPr>
            <p:ph idx="1" type="subTitle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6" name="Google Shape;156;p52"/>
          <p:cNvSpPr txBox="1"/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b="1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аздел_белый">
  <p:cSld name="1_Раздел_бел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3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9" name="Google Shape;159;p53"/>
          <p:cNvSpPr/>
          <p:nvPr/>
        </p:nvSpPr>
        <p:spPr>
          <a:xfrm flipH="1" rot="10800000">
            <a:off x="-26025" y="0"/>
            <a:ext cx="8030200" cy="6901543"/>
          </a:xfrm>
          <a:custGeom>
            <a:rect b="b" l="l" r="r" t="t"/>
            <a:pathLst>
              <a:path extrusionOk="0" h="6901543" w="8030200">
                <a:moveTo>
                  <a:pt x="0" y="24493"/>
                </a:moveTo>
                <a:lnTo>
                  <a:pt x="7399401" y="0"/>
                </a:lnTo>
                <a:lnTo>
                  <a:pt x="8030200" y="651664"/>
                </a:lnTo>
                <a:lnTo>
                  <a:pt x="8030200" y="6901543"/>
                </a:lnTo>
                <a:lnTo>
                  <a:pt x="19050" y="6901543"/>
                </a:lnTo>
                <a:lnTo>
                  <a:pt x="0" y="244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0" name="Google Shape;160;p53"/>
          <p:cNvSpPr txBox="1"/>
          <p:nvPr>
            <p:ph idx="1" type="subTitle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1" name="Google Shape;161;p53"/>
          <p:cNvSpPr txBox="1"/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Jost"/>
              <a:buNone/>
              <a:defRPr b="1" sz="4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+ картинка (белый)">
  <p:cSld name="текст + картинка (белый)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4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4" name="Google Shape;164;p54"/>
          <p:cNvSpPr/>
          <p:nvPr/>
        </p:nvSpPr>
        <p:spPr>
          <a:xfrm flipH="1" rot="10800000">
            <a:off x="-61467" y="1"/>
            <a:ext cx="8065642" cy="6858000"/>
          </a:xfrm>
          <a:custGeom>
            <a:rect b="b" l="l" r="r" t="t"/>
            <a:pathLst>
              <a:path extrusionOk="0" h="6858000" w="8065642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5" name="Google Shape;165;p54"/>
          <p:cNvSpPr txBox="1"/>
          <p:nvPr>
            <p:ph type="title"/>
          </p:nvPr>
        </p:nvSpPr>
        <p:spPr>
          <a:xfrm>
            <a:off x="587375" y="457200"/>
            <a:ext cx="6759723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Jost"/>
              <a:buNone/>
              <a:defRPr b="0" sz="2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4"/>
          <p:cNvSpPr txBox="1"/>
          <p:nvPr>
            <p:ph idx="1" type="body"/>
          </p:nvPr>
        </p:nvSpPr>
        <p:spPr>
          <a:xfrm>
            <a:off x="587376" y="1809749"/>
            <a:ext cx="6759722" cy="443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диаграммы">
  <p:cSld name="2 диаграммы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5"/>
          <p:cNvSpPr txBox="1"/>
          <p:nvPr>
            <p:ph idx="1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55"/>
          <p:cNvSpPr txBox="1"/>
          <p:nvPr>
            <p:ph idx="2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55"/>
          <p:cNvSpPr/>
          <p:nvPr>
            <p:ph idx="3" type="chart"/>
          </p:nvPr>
        </p:nvSpPr>
        <p:spPr>
          <a:xfrm>
            <a:off x="44831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71" name="Google Shape;171;p55"/>
          <p:cNvSpPr/>
          <p:nvPr>
            <p:ph idx="4" type="chart"/>
          </p:nvPr>
        </p:nvSpPr>
        <p:spPr>
          <a:xfrm>
            <a:off x="83312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72" name="Google Shape;172;p55"/>
          <p:cNvSpPr/>
          <p:nvPr/>
        </p:nvSpPr>
        <p:spPr>
          <a:xfrm flipH="1" rot="10800000">
            <a:off x="1" y="0"/>
            <a:ext cx="4067800" cy="6858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3" name="Google Shape;173;p55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5"/>
          <p:cNvSpPr txBox="1"/>
          <p:nvPr>
            <p:ph idx="5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_1">
  <p:cSld name="Контакты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6"/>
          <p:cNvSpPr/>
          <p:nvPr/>
        </p:nvSpPr>
        <p:spPr>
          <a:xfrm flipH="1" rot="10800000">
            <a:off x="1" y="0"/>
            <a:ext cx="4067800" cy="6858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7" name="Google Shape;177;p56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6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_2">
  <p:cSld name="Раздел_2">
    <p:bg>
      <p:bgPr>
        <a:blipFill>
          <a:blip r:embed="rId2">
            <a:alphaModFix amt="58999"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0" y="0"/>
            <a:ext cx="12267446" cy="69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7"/>
          <p:cNvSpPr txBox="1"/>
          <p:nvPr>
            <p:ph idx="1" type="subTitle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2" name="Google Shape;182;p57"/>
          <p:cNvSpPr txBox="1"/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b="1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0" y="0"/>
            <a:ext cx="12267446" cy="69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8"/>
          <p:cNvSpPr txBox="1"/>
          <p:nvPr>
            <p:ph type="title"/>
          </p:nvPr>
        </p:nvSpPr>
        <p:spPr>
          <a:xfrm>
            <a:off x="587375" y="457200"/>
            <a:ext cx="6759723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8"/>
          <p:cNvSpPr txBox="1"/>
          <p:nvPr>
            <p:ph idx="1" type="body"/>
          </p:nvPr>
        </p:nvSpPr>
        <p:spPr>
          <a:xfrm>
            <a:off x="587376" y="1809749"/>
            <a:ext cx="6759722" cy="443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Пользовательский макет">
  <p:cSld name="13_Пользовательский макет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9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9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1" name="Google Shape;191;p59"/>
          <p:cNvSpPr txBox="1"/>
          <p:nvPr>
            <p:ph idx="2" type="body"/>
          </p:nvPr>
        </p:nvSpPr>
        <p:spPr>
          <a:xfrm>
            <a:off x="4791075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59"/>
          <p:cNvSpPr txBox="1"/>
          <p:nvPr>
            <p:ph idx="3" type="body"/>
          </p:nvPr>
        </p:nvSpPr>
        <p:spPr>
          <a:xfrm>
            <a:off x="8108950" y="388380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59"/>
          <p:cNvSpPr txBox="1"/>
          <p:nvPr>
            <p:ph idx="4" type="body"/>
          </p:nvPr>
        </p:nvSpPr>
        <p:spPr>
          <a:xfrm>
            <a:off x="4791075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59"/>
          <p:cNvSpPr txBox="1"/>
          <p:nvPr>
            <p:ph idx="5" type="body"/>
          </p:nvPr>
        </p:nvSpPr>
        <p:spPr>
          <a:xfrm>
            <a:off x="8108950" y="3556515"/>
            <a:ext cx="3105150" cy="29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следний слайд">
  <p:cSld name="2_Последний слайд">
    <p:bg>
      <p:bgPr>
        <a:blipFill>
          <a:blip r:embed="rId2">
            <a:alphaModFix amt="58999"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0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60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следний слайд">
  <p:cSld name="6_Последний слайд">
    <p:bg>
      <p:bgPr>
        <a:blipFill>
          <a:blip r:embed="rId2">
            <a:alphaModFix amt="58999"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1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1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blipFill>
          <a:blip r:embed="rId2">
            <a:alphaModFix amt="58999"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2"/>
          <p:cNvSpPr txBox="1"/>
          <p:nvPr>
            <p:ph idx="1" type="subTitle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6" name="Google Shape;206;p62"/>
          <p:cNvSpPr txBox="1"/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b="1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Оглавление">
  <p:cSld name="2_Оглавление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3"/>
          <p:cNvSpPr/>
          <p:nvPr/>
        </p:nvSpPr>
        <p:spPr>
          <a:xfrm>
            <a:off x="-215931" y="0"/>
            <a:ext cx="8406037" cy="6875584"/>
          </a:xfrm>
          <a:custGeom>
            <a:rect b="b" l="l" r="r" t="t"/>
            <a:pathLst>
              <a:path extrusionOk="0" h="6875584" w="8406037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09" name="Google Shape;209;p63"/>
          <p:cNvSpPr txBox="1"/>
          <p:nvPr>
            <p:ph idx="1" type="subTitle"/>
          </p:nvPr>
        </p:nvSpPr>
        <p:spPr>
          <a:xfrm>
            <a:off x="499454" y="3765267"/>
            <a:ext cx="632413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0" name="Google Shape;210;p63"/>
          <p:cNvSpPr txBox="1"/>
          <p:nvPr>
            <p:ph type="ctrTitle"/>
          </p:nvPr>
        </p:nvSpPr>
        <p:spPr>
          <a:xfrm>
            <a:off x="499454" y="2682877"/>
            <a:ext cx="7338260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b="1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Оглавление">
  <p:cSld name="3_Оглавление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3" name="Google Shape;213;p64"/>
          <p:cNvSpPr/>
          <p:nvPr/>
        </p:nvSpPr>
        <p:spPr>
          <a:xfrm>
            <a:off x="-215931" y="0"/>
            <a:ext cx="8406037" cy="6875584"/>
          </a:xfrm>
          <a:custGeom>
            <a:rect b="b" l="l" r="r" t="t"/>
            <a:pathLst>
              <a:path extrusionOk="0" h="6875584" w="8406037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4" name="Google Shape;214;p64"/>
          <p:cNvSpPr txBox="1"/>
          <p:nvPr>
            <p:ph idx="1" type="subTitle"/>
          </p:nvPr>
        </p:nvSpPr>
        <p:spPr>
          <a:xfrm>
            <a:off x="499454" y="3765267"/>
            <a:ext cx="632413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None/>
              <a:defRPr sz="2400">
                <a:solidFill>
                  <a:srgbClr val="11111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5" name="Google Shape;215;p64"/>
          <p:cNvSpPr txBox="1"/>
          <p:nvPr>
            <p:ph type="ctrTitle"/>
          </p:nvPr>
        </p:nvSpPr>
        <p:spPr>
          <a:xfrm>
            <a:off x="499454" y="2682877"/>
            <a:ext cx="7338260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Jost"/>
              <a:buNone/>
              <a:defRPr b="1" sz="4800">
                <a:solidFill>
                  <a:srgbClr val="11111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5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65"/>
          <p:cNvSpPr txBox="1"/>
          <p:nvPr>
            <p:ph idx="1" type="body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65"/>
          <p:cNvSpPr/>
          <p:nvPr>
            <p:ph idx="2" type="chart"/>
          </p:nvPr>
        </p:nvSpPr>
        <p:spPr>
          <a:xfrm>
            <a:off x="4772026" y="457200"/>
            <a:ext cx="6773863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21" name="Google Shape;221;p65"/>
          <p:cNvSpPr txBox="1"/>
          <p:nvPr>
            <p:ph idx="3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6"/>
          <p:cNvSpPr txBox="1"/>
          <p:nvPr>
            <p:ph idx="1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66"/>
          <p:cNvSpPr txBox="1"/>
          <p:nvPr>
            <p:ph idx="2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66"/>
          <p:cNvSpPr/>
          <p:nvPr>
            <p:ph idx="3" type="chart"/>
          </p:nvPr>
        </p:nvSpPr>
        <p:spPr>
          <a:xfrm>
            <a:off x="44831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27" name="Google Shape;227;p66"/>
          <p:cNvSpPr/>
          <p:nvPr>
            <p:ph idx="4" type="chart"/>
          </p:nvPr>
        </p:nvSpPr>
        <p:spPr>
          <a:xfrm>
            <a:off x="8331200" y="850900"/>
            <a:ext cx="3467100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28" name="Google Shape;228;p66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66"/>
          <p:cNvSpPr txBox="1"/>
          <p:nvPr>
            <p:ph idx="5" type="body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7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67"/>
          <p:cNvSpPr txBox="1"/>
          <p:nvPr>
            <p:ph idx="1" type="body"/>
          </p:nvPr>
        </p:nvSpPr>
        <p:spPr>
          <a:xfrm>
            <a:off x="587376" y="2997200"/>
            <a:ext cx="2509785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4" name="Google Shape;234;p67"/>
          <p:cNvSpPr txBox="1"/>
          <p:nvPr>
            <p:ph idx="2" type="body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Jost"/>
                <a:ea typeface="Jost"/>
                <a:cs typeface="Jost"/>
                <a:sym typeface="Jos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67"/>
          <p:cNvSpPr txBox="1"/>
          <p:nvPr>
            <p:ph idx="3" type="body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67"/>
          <p:cNvSpPr txBox="1"/>
          <p:nvPr>
            <p:ph idx="4" type="body"/>
          </p:nvPr>
        </p:nvSpPr>
        <p:spPr>
          <a:xfrm>
            <a:off x="4838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67"/>
          <p:cNvSpPr txBox="1"/>
          <p:nvPr>
            <p:ph idx="5" type="body"/>
          </p:nvPr>
        </p:nvSpPr>
        <p:spPr>
          <a:xfrm>
            <a:off x="70612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67"/>
          <p:cNvSpPr txBox="1"/>
          <p:nvPr>
            <p:ph idx="6" type="body"/>
          </p:nvPr>
        </p:nvSpPr>
        <p:spPr>
          <a:xfrm>
            <a:off x="4838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67"/>
          <p:cNvSpPr txBox="1"/>
          <p:nvPr>
            <p:ph idx="7" type="body"/>
          </p:nvPr>
        </p:nvSpPr>
        <p:spPr>
          <a:xfrm>
            <a:off x="70612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67"/>
          <p:cNvSpPr txBox="1"/>
          <p:nvPr>
            <p:ph idx="8" type="body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67"/>
          <p:cNvSpPr txBox="1"/>
          <p:nvPr>
            <p:ph idx="9" type="body"/>
          </p:nvPr>
        </p:nvSpPr>
        <p:spPr>
          <a:xfrm>
            <a:off x="9283700" y="2566988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67"/>
          <p:cNvSpPr txBox="1"/>
          <p:nvPr>
            <p:ph idx="13" type="body"/>
          </p:nvPr>
        </p:nvSpPr>
        <p:spPr>
          <a:xfrm>
            <a:off x="9283700" y="4562476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3" name="Google Shape;24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следний слайд">
  <p:cSld name="3_Последний слайд">
    <p:bg>
      <p:bgPr>
        <a:blipFill>
          <a:blip r:embed="rId2">
            <a:alphaModFix amt="58999"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8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68"/>
          <p:cNvSpPr txBox="1"/>
          <p:nvPr>
            <p:ph idx="1" type="body"/>
          </p:nvPr>
        </p:nvSpPr>
        <p:spPr>
          <a:xfrm>
            <a:off x="587377" y="2997200"/>
            <a:ext cx="2696598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Пользовательский макет">
  <p:cSld name="12_Пользовательский макет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/>
          <p:nvPr>
            <p:ph type="title"/>
          </p:nvPr>
        </p:nvSpPr>
        <p:spPr>
          <a:xfrm>
            <a:off x="587375" y="457200"/>
            <a:ext cx="11228804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Jost"/>
              <a:buNone/>
              <a:defRPr b="0" sz="2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" type="body"/>
          </p:nvPr>
        </p:nvSpPr>
        <p:spPr>
          <a:xfrm>
            <a:off x="587376" y="1809749"/>
            <a:ext cx="4952290" cy="443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t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9pPr>
          </a:lstStyle>
          <a:p/>
        </p:txBody>
      </p:sp>
      <p:sp>
        <p:nvSpPr>
          <p:cNvPr id="26" name="Google Shape;26;p32"/>
          <p:cNvSpPr/>
          <p:nvPr>
            <p:ph idx="2" type="chart"/>
          </p:nvPr>
        </p:nvSpPr>
        <p:spPr>
          <a:xfrm>
            <a:off x="5868140" y="1809748"/>
            <a:ext cx="5677749" cy="365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7" name="Google Shape;27;p32"/>
          <p:cNvSpPr txBox="1"/>
          <p:nvPr>
            <p:ph idx="3" type="body"/>
          </p:nvPr>
        </p:nvSpPr>
        <p:spPr>
          <a:xfrm>
            <a:off x="5868139" y="5750412"/>
            <a:ext cx="5677749" cy="49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следний слайд">
  <p:cSld name="5_Последний слайд">
    <p:bg>
      <p:bgPr>
        <a:blipFill>
          <a:blip r:embed="rId2">
            <a:alphaModFix amt="37000"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9"/>
          <p:cNvSpPr txBox="1"/>
          <p:nvPr>
            <p:ph type="title"/>
          </p:nvPr>
        </p:nvSpPr>
        <p:spPr>
          <a:xfrm>
            <a:off x="587376" y="457200"/>
            <a:ext cx="30416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t"/>
              <a:buNone/>
              <a:defRPr b="0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9"/>
          <p:cNvSpPr txBox="1"/>
          <p:nvPr>
            <p:ph idx="1" type="body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  <p15:guide id="2" orient="horz" pos="177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0"/>
          <p:cNvSpPr txBox="1"/>
          <p:nvPr>
            <p:ph idx="1" type="subTitle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5" name="Google Shape;255;p70"/>
          <p:cNvSpPr txBox="1"/>
          <p:nvPr>
            <p:ph type="ctrTitle"/>
          </p:nvPr>
        </p:nvSpPr>
        <p:spPr>
          <a:xfrm>
            <a:off x="499454" y="2682877"/>
            <a:ext cx="7628546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t"/>
              <a:buNone/>
              <a:defRPr b="1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Jost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31" name="Google Shape;31;p4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4" name="Google Shape;3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2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 txBox="1"/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Jost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" type="body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Jost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Jost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Jost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Jost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Jost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4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1" type="body"/>
          </p:nvPr>
        </p:nvSpPr>
        <p:spPr>
          <a:xfrm>
            <a:off x="609600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0" name="Google Shape;50;p44"/>
          <p:cNvSpPr txBox="1"/>
          <p:nvPr>
            <p:ph idx="2" type="body"/>
          </p:nvPr>
        </p:nvSpPr>
        <p:spPr>
          <a:xfrm>
            <a:off x="6205728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57" name="Google Shape;57;p4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8" name="Google Shape;58;p4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59" name="Google Shape;59;p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29" Type="http://schemas.openxmlformats.org/officeDocument/2006/relationships/theme" Target="../theme/theme3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Jost"/>
              <a:buNone/>
              <a:defRPr b="0" i="0" sz="4400" u="none" cap="none" strike="noStrike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t"/>
              <a:buChar char="•"/>
              <a:defRPr b="0" i="0" sz="3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"/>
              <a:buChar char="–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t"/>
              <a:buChar char="–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t"/>
              <a:buChar char="»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" name="Google Shape;15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/>
          <p:nvPr>
            <p:ph idx="1" type="body"/>
          </p:nvPr>
        </p:nvSpPr>
        <p:spPr>
          <a:xfrm>
            <a:off x="838200" y="20026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96" name="Google Shape;9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t"/>
              <a:buNone/>
              <a:defRPr b="1" i="0" sz="4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" name="Google Shape;97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70">
          <p15:clr>
            <a:srgbClr val="F26B43"/>
          </p15:clr>
        </p15:guide>
        <p15:guide id="2" orient="horz" pos="1888">
          <p15:clr>
            <a:srgbClr val="F26B43"/>
          </p15:clr>
        </p15:guide>
        <p15:guide id="3" pos="5042">
          <p15:clr>
            <a:srgbClr val="F26B43"/>
          </p15:clr>
        </p15:guide>
        <p15:guide id="4" pos="257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Relationship Id="rId4" Type="http://schemas.openxmlformats.org/officeDocument/2006/relationships/chart" Target="../charts/chart2.xml"/><Relationship Id="rId5" Type="http://schemas.openxmlformats.org/officeDocument/2006/relationships/image" Target="../media/image6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17.png"/><Relationship Id="rId11" Type="http://schemas.openxmlformats.org/officeDocument/2006/relationships/image" Target="../media/image41.png"/><Relationship Id="rId10" Type="http://schemas.openxmlformats.org/officeDocument/2006/relationships/image" Target="../media/image37.png"/><Relationship Id="rId13" Type="http://schemas.openxmlformats.org/officeDocument/2006/relationships/image" Target="../media/image40.png"/><Relationship Id="rId12" Type="http://schemas.openxmlformats.org/officeDocument/2006/relationships/image" Target="../media/image44.png"/><Relationship Id="rId15" Type="http://schemas.openxmlformats.org/officeDocument/2006/relationships/image" Target="../media/image47.png"/><Relationship Id="rId14" Type="http://schemas.openxmlformats.org/officeDocument/2006/relationships/image" Target="../media/image45.png"/><Relationship Id="rId16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jpg"/><Relationship Id="rId4" Type="http://schemas.openxmlformats.org/officeDocument/2006/relationships/image" Target="../media/image4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1.png"/><Relationship Id="rId4" Type="http://schemas.openxmlformats.org/officeDocument/2006/relationships/chart" Target="../charts/char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7.png"/><Relationship Id="rId7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"/>
          <p:cNvSpPr/>
          <p:nvPr/>
        </p:nvSpPr>
        <p:spPr>
          <a:xfrm>
            <a:off x="5574928" y="-17813"/>
            <a:ext cx="6638847" cy="6924766"/>
          </a:xfrm>
          <a:custGeom>
            <a:rect b="b" l="l" r="r" t="t"/>
            <a:pathLst>
              <a:path extrusionOk="0" h="4454451" w="6165669">
                <a:moveTo>
                  <a:pt x="39188" y="0"/>
                </a:moveTo>
                <a:lnTo>
                  <a:pt x="0" y="3265715"/>
                </a:lnTo>
                <a:lnTo>
                  <a:pt x="1123406" y="4454451"/>
                </a:lnTo>
                <a:lnTo>
                  <a:pt x="6139543" y="4452600"/>
                </a:lnTo>
                <a:cubicBezTo>
                  <a:pt x="6139543" y="2998269"/>
                  <a:pt x="6165669" y="1480457"/>
                  <a:pt x="6165669" y="26126"/>
                </a:cubicBezTo>
                <a:lnTo>
                  <a:pt x="39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6"/>
          <p:cNvSpPr txBox="1"/>
          <p:nvPr/>
        </p:nvSpPr>
        <p:spPr>
          <a:xfrm>
            <a:off x="6010102" y="350867"/>
            <a:ext cx="577825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Проект: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Продвижение противопростудного препарата ИБУПАР.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ГЕО: Казахстан</a:t>
            </a:r>
            <a:endParaRPr/>
          </a:p>
        </p:txBody>
      </p:sp>
      <p:sp>
        <p:nvSpPr>
          <p:cNvPr id="468" name="Google Shape;468;p26"/>
          <p:cNvSpPr txBox="1"/>
          <p:nvPr/>
        </p:nvSpPr>
        <p:spPr>
          <a:xfrm>
            <a:off x="6014749" y="1258290"/>
            <a:ext cx="58312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Повышение узнаваемости препарата Ибупар</a:t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Привлечение пользователей на сайт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Стимулирование пользователей к покупке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9" name="Google Shape;469;p26"/>
          <p:cNvSpPr txBox="1"/>
          <p:nvPr/>
        </p:nvSpPr>
        <p:spPr>
          <a:xfrm>
            <a:off x="6010103" y="2419109"/>
            <a:ext cx="6111657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</a:t>
            </a: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Интерактивный Html5 баннер RichMedia – сбей кегли, уничтожив симптомы простуды.</a:t>
            </a:r>
            <a:endParaRPr/>
          </a:p>
        </p:txBody>
      </p:sp>
      <p:cxnSp>
        <p:nvCxnSpPr>
          <p:cNvPr id="470" name="Google Shape;470;p26"/>
          <p:cNvCxnSpPr/>
          <p:nvPr/>
        </p:nvCxnSpPr>
        <p:spPr>
          <a:xfrm flipH="1" rot="5400000">
            <a:off x="-1372651" y="3454057"/>
            <a:ext cx="4592400" cy="1413900"/>
          </a:xfrm>
          <a:prstGeom prst="bentConnector3">
            <a:avLst>
              <a:gd fmla="val -4978" name="adj1"/>
            </a:avLst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471" name="Google Shape;471;p26"/>
          <p:cNvSpPr txBox="1"/>
          <p:nvPr/>
        </p:nvSpPr>
        <p:spPr>
          <a:xfrm>
            <a:off x="345997" y="327854"/>
            <a:ext cx="234711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700 000</a:t>
            </a:r>
            <a:endParaRPr b="1" i="0" sz="4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Reach</a:t>
            </a:r>
            <a:endParaRPr b="0" i="0" sz="4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2" name="Google Shape;472;p26"/>
          <p:cNvSpPr txBox="1"/>
          <p:nvPr/>
        </p:nvSpPr>
        <p:spPr>
          <a:xfrm>
            <a:off x="548523" y="5849539"/>
            <a:ext cx="257474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2,07%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CTR</a:t>
            </a:r>
            <a:endParaRPr b="0" i="0" sz="28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3" name="Google Shape;473;p26"/>
          <p:cNvSpPr txBox="1"/>
          <p:nvPr/>
        </p:nvSpPr>
        <p:spPr>
          <a:xfrm>
            <a:off x="6010102" y="3339263"/>
            <a:ext cx="611165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Таргетинги: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Ж, 25+ лет, интересы: здоровье, простуда и грипп, Головные боль / Мигрень, Медицина, и др.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Семейный статус: Дети, Детские книги, Детские товары и др.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 уровню дохода: Бизнес, Деньги, Личные финансы и др.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4" name="Google Shape;474;p26"/>
          <p:cNvSpPr/>
          <p:nvPr/>
        </p:nvSpPr>
        <p:spPr>
          <a:xfrm>
            <a:off x="2754284" y="1049184"/>
            <a:ext cx="27284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Время на сайте — 1 мин 17 сек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Показатель отказов — 48%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21110"/>
                </a:solidFill>
                <a:latin typeface="Jost"/>
                <a:ea typeface="Jost"/>
                <a:cs typeface="Jost"/>
                <a:sym typeface="Jost"/>
              </a:rPr>
              <a:t>Конвертация кликов в сеансы — 92%</a:t>
            </a:r>
            <a:endParaRPr/>
          </a:p>
        </p:txBody>
      </p:sp>
      <p:sp>
        <p:nvSpPr>
          <p:cNvPr id="475" name="Google Shape;475;p26"/>
          <p:cNvSpPr/>
          <p:nvPr/>
        </p:nvSpPr>
        <p:spPr>
          <a:xfrm>
            <a:off x="2703231" y="989573"/>
            <a:ext cx="2687248" cy="76555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byyd.me/wp-content/uploads/2021/07/ibupar-mock-1.png" id="476" name="Google Shape;4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118" y="1934899"/>
            <a:ext cx="2354389" cy="39224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7" name="Google Shape;477;p26"/>
          <p:cNvGraphicFramePr/>
          <p:nvPr/>
        </p:nvGraphicFramePr>
        <p:xfrm>
          <a:off x="6615702" y="4703072"/>
          <a:ext cx="5334477" cy="1939579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78" name="Google Shape;478;p26"/>
          <p:cNvSpPr/>
          <p:nvPr/>
        </p:nvSpPr>
        <p:spPr>
          <a:xfrm>
            <a:off x="9638405" y="5140590"/>
            <a:ext cx="1800000" cy="12600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6"/>
          <p:cNvGrpSpPr/>
          <p:nvPr/>
        </p:nvGrpSpPr>
        <p:grpSpPr>
          <a:xfrm>
            <a:off x="503940" y="1934899"/>
            <a:ext cx="2354389" cy="3922468"/>
            <a:chOff x="4584681" y="1375667"/>
            <a:chExt cx="2354389" cy="3922468"/>
          </a:xfrm>
        </p:grpSpPr>
        <p:pic>
          <p:nvPicPr>
            <p:cNvPr descr="https://www.byyd.me/wp-content/uploads/2021/07/ibupar-mock-1.png" id="480" name="Google Shape;480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84681" y="1375667"/>
              <a:ext cx="2354389" cy="3922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26"/>
            <p:cNvPicPr preferRelativeResize="0"/>
            <p:nvPr/>
          </p:nvPicPr>
          <p:blipFill rotWithShape="1">
            <a:blip r:embed="rId5">
              <a:alphaModFix/>
            </a:blip>
            <a:srcRect b="22592" l="0" r="0" t="10000"/>
            <a:stretch/>
          </p:blipFill>
          <p:spPr>
            <a:xfrm>
              <a:off x="4866213" y="2048931"/>
              <a:ext cx="1788587" cy="26792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7"/>
          <p:cNvSpPr txBox="1"/>
          <p:nvPr/>
        </p:nvSpPr>
        <p:spPr>
          <a:xfrm>
            <a:off x="2471116" y="4550200"/>
            <a:ext cx="7629330" cy="87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Jost"/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СПАСИБО ЗА ВНИМАНИЕ</a:t>
            </a:r>
            <a:endParaRPr b="1" i="0" sz="40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/>
          <p:nvPr/>
        </p:nvSpPr>
        <p:spPr>
          <a:xfrm rot="10800000">
            <a:off x="6945073" y="-1"/>
            <a:ext cx="5250129" cy="5363648"/>
          </a:xfrm>
          <a:prstGeom prst="snip1Rect">
            <a:avLst>
              <a:gd fmla="val 16667" name="adj"/>
            </a:avLst>
          </a:prstGeom>
          <a:solidFill>
            <a:srgbClr val="FFDA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"/>
          <p:cNvSpPr txBox="1"/>
          <p:nvPr/>
        </p:nvSpPr>
        <p:spPr>
          <a:xfrm>
            <a:off x="7154429" y="573271"/>
            <a:ext cx="185659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2,04%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CTR</a:t>
            </a:r>
            <a:endParaRPr b="0" i="0" sz="40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7" name="Google Shape;267;p6"/>
          <p:cNvSpPr txBox="1"/>
          <p:nvPr/>
        </p:nvSpPr>
        <p:spPr>
          <a:xfrm>
            <a:off x="345969" y="357789"/>
            <a:ext cx="529817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Проект: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Продвижение лекарственного препарата Детралекс.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ГЕО: Казахстан.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8" name="Google Shape;268;p6"/>
          <p:cNvSpPr txBox="1"/>
          <p:nvPr/>
        </p:nvSpPr>
        <p:spPr>
          <a:xfrm>
            <a:off x="343923" y="1280708"/>
            <a:ext cx="39421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Повышение узнаваемости препарата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Привлечение целевого трафика на сайт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9" name="Google Shape;269;p6"/>
          <p:cNvSpPr txBox="1"/>
          <p:nvPr/>
        </p:nvSpPr>
        <p:spPr>
          <a:xfrm>
            <a:off x="336825" y="2292615"/>
            <a:ext cx="3974587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Интерактивный креатив RichMedia</a:t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Таргетирование по соц.дем. признакам и интересам</a:t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0" name="Google Shape;270;p6"/>
          <p:cNvSpPr txBox="1"/>
          <p:nvPr/>
        </p:nvSpPr>
        <p:spPr>
          <a:xfrm>
            <a:off x="329803" y="3554416"/>
            <a:ext cx="3460883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Таргетинги:</a:t>
            </a:r>
            <a:endParaRPr b="1" i="0" sz="20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Офисные работники – 6 сегментов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Водители - 4 сегмента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Домохозяйки – 4 сегмента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Люди предпенсионного возраста –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12 сегментов</a:t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8070025" y="2092947"/>
            <a:ext cx="383439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среднее время на сайте —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 мин 57 сек </a:t>
            </a: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(средний показатель по мобильной рекламе: от 30 сек)</a:t>
            </a:r>
            <a:b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endParaRPr b="0" i="0" sz="20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2" name="Google Shape;272;p6"/>
          <p:cNvSpPr txBox="1"/>
          <p:nvPr/>
        </p:nvSpPr>
        <p:spPr>
          <a:xfrm>
            <a:off x="9512456" y="589895"/>
            <a:ext cx="235673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300 000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unique users</a:t>
            </a:r>
            <a:endParaRPr b="0" i="0" sz="30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Секундомер" id="273" name="Google Shape;2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4348" y="228152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6"/>
          <p:cNvSpPr/>
          <p:nvPr/>
        </p:nvSpPr>
        <p:spPr>
          <a:xfrm>
            <a:off x="8142399" y="3676109"/>
            <a:ext cx="38343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показатель отказов — </a:t>
            </a:r>
            <a:r>
              <a:rPr b="1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39,25%  </a:t>
            </a: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(средний показатель по мобильной рекламе: от 45 — 50%)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акрыть" id="275" name="Google Shape;27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7415" y="367981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6"/>
          <p:cNvSpPr/>
          <p:nvPr/>
        </p:nvSpPr>
        <p:spPr>
          <a:xfrm>
            <a:off x="330066" y="5339520"/>
            <a:ext cx="3225980" cy="400110"/>
          </a:xfrm>
          <a:prstGeom prst="roundRect">
            <a:avLst>
              <a:gd fmla="val 50000" name="adj"/>
            </a:avLst>
          </a:prstGeom>
          <a:solidFill>
            <a:srgbClr val="FFDA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"/>
          <p:cNvSpPr txBox="1"/>
          <p:nvPr/>
        </p:nvSpPr>
        <p:spPr>
          <a:xfrm>
            <a:off x="492625" y="5363648"/>
            <a:ext cx="52291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Скриншот размещения</a:t>
            </a:r>
            <a:endParaRPr b="0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cxnSp>
        <p:nvCxnSpPr>
          <p:cNvPr id="278" name="Google Shape;278;p6"/>
          <p:cNvCxnSpPr/>
          <p:nvPr/>
        </p:nvCxnSpPr>
        <p:spPr>
          <a:xfrm rot="-5400000">
            <a:off x="3312418" y="4401550"/>
            <a:ext cx="1664400" cy="642900"/>
          </a:xfrm>
          <a:prstGeom prst="bentConnector3">
            <a:avLst>
              <a:gd fmla="val 100670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279" name="Google Shape;279;p6"/>
          <p:cNvSpPr/>
          <p:nvPr/>
        </p:nvSpPr>
        <p:spPr>
          <a:xfrm>
            <a:off x="597189" y="5826507"/>
            <a:ext cx="16514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/>
          </a:p>
        </p:txBody>
      </p:sp>
      <p:cxnSp>
        <p:nvCxnSpPr>
          <p:cNvPr id="280" name="Google Shape;280;p6"/>
          <p:cNvCxnSpPr>
            <a:stCxn id="279" idx="3"/>
          </p:cNvCxnSpPr>
          <p:nvPr/>
        </p:nvCxnSpPr>
        <p:spPr>
          <a:xfrm>
            <a:off x="2248603" y="6026562"/>
            <a:ext cx="7560000" cy="648300"/>
          </a:xfrm>
          <a:prstGeom prst="bentConnector3">
            <a:avLst>
              <a:gd fmla="val 25773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6"/>
          <p:cNvCxnSpPr/>
          <p:nvPr/>
        </p:nvCxnSpPr>
        <p:spPr>
          <a:xfrm rot="10800000">
            <a:off x="3556046" y="5555200"/>
            <a:ext cx="267125" cy="0"/>
          </a:xfrm>
          <a:prstGeom prst="straightConnector1">
            <a:avLst/>
          </a:prstGeom>
          <a:noFill/>
          <a:ln cap="flat" cmpd="sng" w="19050">
            <a:solidFill>
              <a:srgbClr val="F6C540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282" name="Google Shape;282;p6"/>
          <p:cNvGrpSpPr/>
          <p:nvPr/>
        </p:nvGrpSpPr>
        <p:grpSpPr>
          <a:xfrm>
            <a:off x="4360188" y="1944850"/>
            <a:ext cx="2676079" cy="4916340"/>
            <a:chOff x="4360188" y="1944850"/>
            <a:chExt cx="2676079" cy="4916340"/>
          </a:xfrm>
        </p:grpSpPr>
        <p:pic>
          <p:nvPicPr>
            <p:cNvPr descr="https://www.byyd.me/wp-content/uploads/2020/11/mob_2.png" id="283" name="Google Shape;283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60188" y="1944850"/>
              <a:ext cx="2676079" cy="4916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6"/>
            <p:cNvPicPr preferRelativeResize="0"/>
            <p:nvPr/>
          </p:nvPicPr>
          <p:blipFill rotWithShape="1">
            <a:blip r:embed="rId6">
              <a:alphaModFix/>
            </a:blip>
            <a:srcRect b="22796" l="0" r="0" t="9939"/>
            <a:stretch/>
          </p:blipFill>
          <p:spPr>
            <a:xfrm>
              <a:off x="4740335" y="3119182"/>
              <a:ext cx="1785605" cy="266904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5" name="Google Shape;285;p6"/>
          <p:cNvCxnSpPr/>
          <p:nvPr/>
        </p:nvCxnSpPr>
        <p:spPr>
          <a:xfrm rot="10800000">
            <a:off x="9833956" y="5387775"/>
            <a:ext cx="0" cy="1289014"/>
          </a:xfrm>
          <a:prstGeom prst="straightConnector1">
            <a:avLst/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/>
          <p:nvPr/>
        </p:nvSpPr>
        <p:spPr>
          <a:xfrm>
            <a:off x="0" y="3999388"/>
            <a:ext cx="12192000" cy="29160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4872">
            <a:off x="478975" y="565528"/>
            <a:ext cx="4823995" cy="557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76441">
            <a:off x="286446" y="167965"/>
            <a:ext cx="5256055" cy="707458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7"/>
          <p:cNvSpPr txBox="1"/>
          <p:nvPr/>
        </p:nvSpPr>
        <p:spPr>
          <a:xfrm rot="-578069">
            <a:off x="1065503" y="5777633"/>
            <a:ext cx="46154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E5E9B"/>
                </a:solidFill>
                <a:latin typeface="Jost"/>
                <a:ea typeface="Jost"/>
                <a:cs typeface="Jost"/>
                <a:sym typeface="Jost"/>
              </a:rPr>
              <a:t>Продвижение лекарственного препарата «Бепантен».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E5E9B"/>
                </a:solidFill>
                <a:latin typeface="Jost"/>
                <a:ea typeface="Jost"/>
                <a:cs typeface="Jost"/>
                <a:sym typeface="Jost"/>
              </a:rPr>
              <a:t>ГЕО: РБ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12111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5494261" y="368439"/>
            <a:ext cx="608006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Повышение узнаваемости мази от опрелостей у младенцев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 трещин кожи.</a:t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6" name="Google Shape;296;p7"/>
          <p:cNvSpPr txBox="1"/>
          <p:nvPr/>
        </p:nvSpPr>
        <p:spPr>
          <a:xfrm>
            <a:off x="5495541" y="1275833"/>
            <a:ext cx="60800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MIX баннеров (Перетяжки + Fullscreen + Native)</a:t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6182723" y="4002791"/>
            <a:ext cx="5643579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Показы — 508 454 (План 495 000)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Охват — свыше 250 000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CTR — свыше 1,57% (План 1,5%)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Показы — 207 567 (План 200 000)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Охват — свыше 100 000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CTR — свыше 1,53% (План 1,5%)</a:t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5524723" y="2365699"/>
            <a:ext cx="304003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 1: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Женщины 20-40 лет, беременные и родители младенцев: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Беременность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Малыши и младенцы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8198059" y="2365699"/>
            <a:ext cx="369225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 2: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Женщины 18-45 лет, с интересами: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Дерматология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Аллергия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Красота, косметика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• Здоровье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5522973" y="1943927"/>
            <a:ext cx="15872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Таргетинги:</a:t>
            </a:r>
            <a:endParaRPr/>
          </a:p>
        </p:txBody>
      </p:sp>
      <p:pic>
        <p:nvPicPr>
          <p:cNvPr id="301" name="Google Shape;3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46076" y="4118946"/>
            <a:ext cx="2103012" cy="210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/>
          <p:nvPr/>
        </p:nvSpPr>
        <p:spPr>
          <a:xfrm>
            <a:off x="0" y="2088859"/>
            <a:ext cx="12216825" cy="4769141"/>
          </a:xfrm>
          <a:prstGeom prst="snip1Rect">
            <a:avLst>
              <a:gd fmla="val 2616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4633807" y="2493644"/>
            <a:ext cx="2376000" cy="288000"/>
          </a:xfrm>
          <a:prstGeom prst="rect">
            <a:avLst/>
          </a:prstGeom>
          <a:solidFill>
            <a:srgbClr val="2C3C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8"/>
          <p:cNvSpPr/>
          <p:nvPr/>
        </p:nvSpPr>
        <p:spPr>
          <a:xfrm>
            <a:off x="7467852" y="3986252"/>
            <a:ext cx="47625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0" name="Google Shape;310;p8"/>
          <p:cNvSpPr txBox="1"/>
          <p:nvPr/>
        </p:nvSpPr>
        <p:spPr>
          <a:xfrm>
            <a:off x="367302" y="1130654"/>
            <a:ext cx="641879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Проект: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Продвижение средства против варикоза и геморроя «Детралекс».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ГЕО: Казахстан.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-33557" y="4809591"/>
            <a:ext cx="12263949" cy="2048410"/>
          </a:xfrm>
          <a:prstGeom prst="roundRect">
            <a:avLst>
              <a:gd fmla="val 0" name="adj"/>
            </a:avLst>
          </a:prstGeom>
          <a:solidFill>
            <a:srgbClr val="A717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7153394" y="359136"/>
            <a:ext cx="398742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 b="1" i="0" sz="20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Повышение узнаваемости бренда.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Повышение продаж препарата.</a:t>
            </a:r>
            <a:endParaRPr/>
          </a:p>
        </p:txBody>
      </p:sp>
      <p:sp>
        <p:nvSpPr>
          <p:cNvPr id="313" name="Google Shape;313;p8"/>
          <p:cNvSpPr/>
          <p:nvPr/>
        </p:nvSpPr>
        <p:spPr>
          <a:xfrm>
            <a:off x="367302" y="373229"/>
            <a:ext cx="345479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Заказчик: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Servier – фармацевтическая компания.</a:t>
            </a:r>
            <a:endParaRPr b="0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7745565" y="2231637"/>
            <a:ext cx="37355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Look-a-like вовлеченной аудитории*</a:t>
            </a:r>
            <a:endParaRPr/>
          </a:p>
        </p:txBody>
      </p:sp>
      <p:sp>
        <p:nvSpPr>
          <p:cNvPr id="315" name="Google Shape;315;p8"/>
          <p:cNvSpPr txBox="1"/>
          <p:nvPr/>
        </p:nvSpPr>
        <p:spPr>
          <a:xfrm>
            <a:off x="4145102" y="2507101"/>
            <a:ext cx="237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БИОСФЕРА (biosfera.kz)</a:t>
            </a:r>
            <a:endParaRPr b="1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6" name="Google Shape;316;p8"/>
          <p:cNvSpPr txBox="1"/>
          <p:nvPr/>
        </p:nvSpPr>
        <p:spPr>
          <a:xfrm>
            <a:off x="7742515" y="2531054"/>
            <a:ext cx="355025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*</a:t>
            </a: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Дочитали статью до конца / провели на странице ≤ 2 мин / перешли по ссылке в статье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317" name="Google Shape;317;p8"/>
          <p:cNvPicPr preferRelativeResize="0"/>
          <p:nvPr/>
        </p:nvPicPr>
        <p:blipFill rotWithShape="1">
          <a:blip r:embed="rId3">
            <a:alphaModFix/>
          </a:blip>
          <a:srcRect b="38995" l="0" r="0" t="0"/>
          <a:stretch/>
        </p:blipFill>
        <p:spPr>
          <a:xfrm>
            <a:off x="61781" y="4728949"/>
            <a:ext cx="1655129" cy="94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8"/>
          <p:cNvPicPr preferRelativeResize="0"/>
          <p:nvPr/>
        </p:nvPicPr>
        <p:blipFill rotWithShape="1">
          <a:blip r:embed="rId4">
            <a:alphaModFix/>
          </a:blip>
          <a:srcRect b="0" l="0" r="63980" t="-6724"/>
          <a:stretch/>
        </p:blipFill>
        <p:spPr>
          <a:xfrm>
            <a:off x="443045" y="3770319"/>
            <a:ext cx="816025" cy="91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8"/>
          <p:cNvPicPr preferRelativeResize="0"/>
          <p:nvPr/>
        </p:nvPicPr>
        <p:blipFill rotWithShape="1">
          <a:blip r:embed="rId4">
            <a:alphaModFix/>
          </a:blip>
          <a:srcRect b="0" l="34872" r="0" t="0"/>
          <a:stretch/>
        </p:blipFill>
        <p:spPr>
          <a:xfrm>
            <a:off x="1276114" y="3756745"/>
            <a:ext cx="1695830" cy="98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8"/>
          <p:cNvPicPr preferRelativeResize="0"/>
          <p:nvPr/>
        </p:nvPicPr>
        <p:blipFill rotWithShape="1">
          <a:blip r:embed="rId5">
            <a:alphaModFix/>
          </a:blip>
          <a:srcRect b="0" l="-1" r="17008" t="58125"/>
          <a:stretch/>
        </p:blipFill>
        <p:spPr>
          <a:xfrm>
            <a:off x="1124295" y="4958584"/>
            <a:ext cx="1686750" cy="79933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8"/>
          <p:cNvSpPr txBox="1"/>
          <p:nvPr/>
        </p:nvSpPr>
        <p:spPr>
          <a:xfrm>
            <a:off x="348303" y="2222215"/>
            <a:ext cx="34484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sng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Переход на статью</a:t>
            </a: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, где пользователь </a:t>
            </a:r>
            <a:r>
              <a:rPr b="1" i="0" lang="ru-RU" sz="1400" u="sng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может совершить онлайн-покупку</a:t>
            </a:r>
            <a:endParaRPr/>
          </a:p>
        </p:txBody>
      </p:sp>
      <p:pic>
        <p:nvPicPr>
          <p:cNvPr id="322" name="Google Shape;32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8140" y="3490968"/>
            <a:ext cx="5912734" cy="326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_IbT-Ti0C-YUrAeMhMNgWbyrRbm-JKtClV-4G83unjU5hvcOVCVAg0CyeemKpjhIV4fI9Ds2ids0GLxlRV17HGAivyOHamu7CqcCV8zYgWcpb8Hu1US975CYDS4lFz-YEpVpFEE" id="323" name="Google Shape;323;p8"/>
          <p:cNvPicPr preferRelativeResize="0"/>
          <p:nvPr/>
        </p:nvPicPr>
        <p:blipFill rotWithShape="1">
          <a:blip r:embed="rId7">
            <a:alphaModFix/>
          </a:blip>
          <a:srcRect b="-2537" l="0" r="0" t="0"/>
          <a:stretch/>
        </p:blipFill>
        <p:spPr>
          <a:xfrm>
            <a:off x="3237138" y="3670960"/>
            <a:ext cx="4522989" cy="2854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8"/>
          <p:cNvCxnSpPr/>
          <p:nvPr/>
        </p:nvCxnSpPr>
        <p:spPr>
          <a:xfrm rot="10800000">
            <a:off x="327693" y="2944221"/>
            <a:ext cx="0" cy="1872000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8"/>
          <p:cNvCxnSpPr/>
          <p:nvPr/>
        </p:nvCxnSpPr>
        <p:spPr>
          <a:xfrm>
            <a:off x="370104" y="3008918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8"/>
          <p:cNvCxnSpPr/>
          <p:nvPr/>
        </p:nvCxnSpPr>
        <p:spPr>
          <a:xfrm>
            <a:off x="3617679" y="3005171"/>
            <a:ext cx="0" cy="485797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327" name="Google Shape;327;p8"/>
          <p:cNvSpPr/>
          <p:nvPr/>
        </p:nvSpPr>
        <p:spPr>
          <a:xfrm>
            <a:off x="4263541" y="2903925"/>
            <a:ext cx="2619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1,1</a:t>
            </a:r>
            <a:r>
              <a:rPr b="0" i="1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млн. посетителей в месяц</a:t>
            </a:r>
            <a:endParaRPr/>
          </a:p>
        </p:txBody>
      </p:sp>
      <p:cxnSp>
        <p:nvCxnSpPr>
          <p:cNvPr id="328" name="Google Shape;328;p8"/>
          <p:cNvCxnSpPr/>
          <p:nvPr/>
        </p:nvCxnSpPr>
        <p:spPr>
          <a:xfrm rot="10800000">
            <a:off x="11671008" y="3147401"/>
            <a:ext cx="0" cy="1764000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329" name="Google Shape;329;p8"/>
          <p:cNvPicPr preferRelativeResize="0"/>
          <p:nvPr/>
        </p:nvPicPr>
        <p:blipFill rotWithShape="1">
          <a:blip r:embed="rId8">
            <a:alphaModFix/>
          </a:blip>
          <a:srcRect b="2821" l="0" r="0" t="-1"/>
          <a:stretch/>
        </p:blipFill>
        <p:spPr>
          <a:xfrm>
            <a:off x="8548889" y="3969467"/>
            <a:ext cx="4482733" cy="2901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8"/>
          <p:cNvCxnSpPr/>
          <p:nvPr/>
        </p:nvCxnSpPr>
        <p:spPr>
          <a:xfrm>
            <a:off x="7447051" y="3209495"/>
            <a:ext cx="4212000" cy="0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8"/>
          <p:cNvCxnSpPr/>
          <p:nvPr/>
        </p:nvCxnSpPr>
        <p:spPr>
          <a:xfrm>
            <a:off x="7447051" y="3209495"/>
            <a:ext cx="0" cy="288000"/>
          </a:xfrm>
          <a:prstGeom prst="straightConnector1">
            <a:avLst/>
          </a:prstGeom>
          <a:noFill/>
          <a:ln cap="flat" cmpd="sng" w="19050">
            <a:solidFill>
              <a:srgbClr val="6D6F80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"/>
          <p:cNvSpPr/>
          <p:nvPr/>
        </p:nvSpPr>
        <p:spPr>
          <a:xfrm rot="10800000">
            <a:off x="5441800" y="-2867"/>
            <a:ext cx="6750200" cy="6860866"/>
          </a:xfrm>
          <a:prstGeom prst="snip1Rect">
            <a:avLst>
              <a:gd fmla="val 16667" name="adj"/>
            </a:avLst>
          </a:prstGeom>
          <a:solidFill>
            <a:srgbClr val="A717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894" y="1183690"/>
            <a:ext cx="1647785" cy="15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9"/>
          <p:cNvPicPr preferRelativeResize="0"/>
          <p:nvPr/>
        </p:nvPicPr>
        <p:blipFill rotWithShape="1">
          <a:blip r:embed="rId4">
            <a:alphaModFix/>
          </a:blip>
          <a:srcRect b="0" l="34872" r="0" t="0"/>
          <a:stretch/>
        </p:blipFill>
        <p:spPr>
          <a:xfrm>
            <a:off x="8359003" y="1621392"/>
            <a:ext cx="1574145" cy="83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9"/>
          <p:cNvSpPr/>
          <p:nvPr/>
        </p:nvSpPr>
        <p:spPr>
          <a:xfrm>
            <a:off x="0" y="2669484"/>
            <a:ext cx="5471120" cy="1478238"/>
          </a:xfrm>
          <a:prstGeom prst="rightArrow">
            <a:avLst>
              <a:gd fmla="val 100000" name="adj1"/>
              <a:gd fmla="val 593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>
            <a:off x="-656307" y="334931"/>
            <a:ext cx="60198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Кросс-настройка единой частоты контакта</a:t>
            </a:r>
            <a:br>
              <a:rPr b="0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endParaRPr b="0" i="0" sz="2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5451077" y="2669484"/>
            <a:ext cx="6782614" cy="1478238"/>
          </a:xfrm>
          <a:prstGeom prst="rightArrow">
            <a:avLst>
              <a:gd fmla="val 100000" name="adj1"/>
              <a:gd fmla="val 63161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5471120" y="296715"/>
            <a:ext cx="65582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для максимизации охвата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 сокращения расходов на бюджет</a:t>
            </a:r>
            <a:endParaRPr/>
          </a:p>
        </p:txBody>
      </p:sp>
      <p:pic>
        <p:nvPicPr>
          <p:cNvPr descr="Группа мужчин" id="344" name="Google Shape;34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9420" y="4212226"/>
            <a:ext cx="1409558" cy="1409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уппа мужчин" id="345" name="Google Shape;34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0742" y="4546044"/>
            <a:ext cx="1028350" cy="102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уппа" id="346" name="Google Shape;346;p9"/>
          <p:cNvPicPr preferRelativeResize="0"/>
          <p:nvPr/>
        </p:nvPicPr>
        <p:blipFill rotWithShape="1">
          <a:blip r:embed="rId7">
            <a:alphaModFix/>
          </a:blip>
          <a:srcRect b="0" l="-1" r="-23545" t="0"/>
          <a:stretch/>
        </p:blipFill>
        <p:spPr>
          <a:xfrm>
            <a:off x="8312369" y="3928535"/>
            <a:ext cx="2384210" cy="1929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крыть" id="347" name="Google Shape;347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45399" y="4740751"/>
            <a:ext cx="707887" cy="707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керы-галочки" id="348" name="Google Shape;348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88876" y="4512918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9"/>
          <p:cNvCxnSpPr/>
          <p:nvPr/>
        </p:nvCxnSpPr>
        <p:spPr>
          <a:xfrm flipH="1" rot="10800000">
            <a:off x="2562405" y="4200244"/>
            <a:ext cx="4824000" cy="72000"/>
          </a:xfrm>
          <a:prstGeom prst="bentConnector3">
            <a:avLst>
              <a:gd fmla="val 0" name="adj1"/>
            </a:avLst>
          </a:prstGeom>
          <a:noFill/>
          <a:ln cap="flat" cmpd="sng" w="19050">
            <a:solidFill>
              <a:schemeClr val="lt1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350" name="Google Shape;350;p9"/>
          <p:cNvSpPr/>
          <p:nvPr/>
        </p:nvSpPr>
        <p:spPr>
          <a:xfrm>
            <a:off x="5484730" y="4158628"/>
            <a:ext cx="17912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Исключаем аудиторию Admixer Programmatic,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кто видел рекламное сообщение</a:t>
            </a:r>
            <a:endParaRPr/>
          </a:p>
        </p:txBody>
      </p:sp>
      <p:sp>
        <p:nvSpPr>
          <p:cNvPr id="351" name="Google Shape;351;p9"/>
          <p:cNvSpPr/>
          <p:nvPr/>
        </p:nvSpPr>
        <p:spPr>
          <a:xfrm>
            <a:off x="4340984" y="3405934"/>
            <a:ext cx="16273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Frequency </a:t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2" name="Google Shape;352;p9"/>
          <p:cNvSpPr/>
          <p:nvPr/>
        </p:nvSpPr>
        <p:spPr>
          <a:xfrm>
            <a:off x="8394453" y="5685503"/>
            <a:ext cx="31178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Прирост новой аудитории с помощью Programmatic Display &amp; video 360°</a:t>
            </a:r>
            <a:endParaRPr b="1" i="0" sz="12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353" name="Google Shape;353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0432" y="2816797"/>
            <a:ext cx="1137265" cy="113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55378" y="2867116"/>
            <a:ext cx="900024" cy="9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9"/>
          <p:cNvSpPr/>
          <p:nvPr/>
        </p:nvSpPr>
        <p:spPr>
          <a:xfrm>
            <a:off x="3151315" y="6366617"/>
            <a:ext cx="486085" cy="1050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9"/>
          <p:cNvGrpSpPr/>
          <p:nvPr/>
        </p:nvGrpSpPr>
        <p:grpSpPr>
          <a:xfrm>
            <a:off x="3209838" y="6031079"/>
            <a:ext cx="2355610" cy="420950"/>
            <a:chOff x="336315" y="5758912"/>
            <a:chExt cx="4093310" cy="731481"/>
          </a:xfrm>
        </p:grpSpPr>
        <p:pic>
          <p:nvPicPr>
            <p:cNvPr id="357" name="Google Shape;357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6315" y="5758912"/>
              <a:ext cx="4093310" cy="7000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9"/>
            <p:cNvSpPr/>
            <p:nvPr/>
          </p:nvSpPr>
          <p:spPr>
            <a:xfrm>
              <a:off x="3179670" y="6385353"/>
              <a:ext cx="486085" cy="1050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9"/>
          <p:cNvSpPr txBox="1"/>
          <p:nvPr/>
        </p:nvSpPr>
        <p:spPr>
          <a:xfrm>
            <a:off x="452189" y="5656358"/>
            <a:ext cx="41890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Загрузили аудиторию, кто видел рекламное сообщение в Admixer Programmatic в </a:t>
            </a:r>
            <a:endParaRPr/>
          </a:p>
        </p:txBody>
      </p:sp>
      <p:pic>
        <p:nvPicPr>
          <p:cNvPr id="360" name="Google Shape;360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928642" y="2949558"/>
            <a:ext cx="912751" cy="91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5819" y="2867116"/>
            <a:ext cx="988596" cy="98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17210" y="2987705"/>
            <a:ext cx="796978" cy="83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265079" y="3202371"/>
            <a:ext cx="321756" cy="32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034654" y="3390619"/>
            <a:ext cx="352989" cy="352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9"/>
          <p:cNvSpPr/>
          <p:nvPr/>
        </p:nvSpPr>
        <p:spPr>
          <a:xfrm>
            <a:off x="6048929" y="3472512"/>
            <a:ext cx="16273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Frequency </a:t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366" name="Google Shape;366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57119" y="3385430"/>
            <a:ext cx="352989" cy="35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9"/>
          <p:cNvPicPr preferRelativeResize="0"/>
          <p:nvPr/>
        </p:nvPicPr>
        <p:blipFill rotWithShape="1">
          <a:blip r:embed="rId4">
            <a:alphaModFix/>
          </a:blip>
          <a:srcRect b="0" l="0" r="63980" t="-6724"/>
          <a:stretch/>
        </p:blipFill>
        <p:spPr>
          <a:xfrm>
            <a:off x="7304619" y="1377297"/>
            <a:ext cx="1067165" cy="120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/>
          <p:nvPr/>
        </p:nvSpPr>
        <p:spPr>
          <a:xfrm rot="-5400000">
            <a:off x="4295999" y="-4464551"/>
            <a:ext cx="3600000" cy="12240000"/>
          </a:xfrm>
          <a:custGeom>
            <a:rect b="b" l="l" r="r" t="t"/>
            <a:pathLst>
              <a:path extrusionOk="0" h="4435849" w="6216559">
                <a:moveTo>
                  <a:pt x="0" y="370"/>
                </a:moveTo>
                <a:cubicBezTo>
                  <a:pt x="0" y="1084587"/>
                  <a:pt x="39190" y="2168805"/>
                  <a:pt x="39190" y="3253022"/>
                </a:cubicBezTo>
                <a:lnTo>
                  <a:pt x="977869" y="4433422"/>
                </a:lnTo>
                <a:lnTo>
                  <a:pt x="6216560" y="4435849"/>
                </a:lnTo>
                <a:cubicBezTo>
                  <a:pt x="6216560" y="2981518"/>
                  <a:pt x="6204859" y="1454331"/>
                  <a:pt x="6204859" y="0"/>
                </a:cubicBezTo>
                <a:lnTo>
                  <a:pt x="0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8012485" y="4282663"/>
            <a:ext cx="3468885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Посадочная страница марафона http://vitamind.kz/marathon/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Динамические баннеры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Контекстная реклама (Google Ads)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Programmatic (Дисплей и Видео 360)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Социальные сети (Facebook, Instagram, myTarget)</a:t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75" name="Google Shape;375;p10"/>
          <p:cNvSpPr txBox="1"/>
          <p:nvPr/>
        </p:nvSpPr>
        <p:spPr>
          <a:xfrm>
            <a:off x="332369" y="1357760"/>
            <a:ext cx="488268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Проект: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Марафон Д3.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332369" y="2090636"/>
            <a:ext cx="460377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Цели: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Повышение узнаваемости препарата Аквадетрим.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2 000 заявок на участие в марафоне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77" name="Google Shape;377;p10"/>
          <p:cNvSpPr txBox="1"/>
          <p:nvPr/>
        </p:nvSpPr>
        <p:spPr>
          <a:xfrm>
            <a:off x="349732" y="358665"/>
            <a:ext cx="5001888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Заказчик: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SANTO – Фармацевтическая компания.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ГЕО: Казахстан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78" name="Google Shape;378;p10"/>
          <p:cNvSpPr/>
          <p:nvPr/>
        </p:nvSpPr>
        <p:spPr>
          <a:xfrm>
            <a:off x="5940492" y="801976"/>
            <a:ext cx="27526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5 164 335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0"/>
          <p:cNvSpPr/>
          <p:nvPr/>
        </p:nvSpPr>
        <p:spPr>
          <a:xfrm>
            <a:off x="8889735" y="1004827"/>
            <a:ext cx="3039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Общее количество показов</a:t>
            </a:r>
            <a:endParaRPr/>
          </a:p>
        </p:txBody>
      </p:sp>
      <p:sp>
        <p:nvSpPr>
          <p:cNvPr id="380" name="Google Shape;380;p10"/>
          <p:cNvSpPr/>
          <p:nvPr/>
        </p:nvSpPr>
        <p:spPr>
          <a:xfrm>
            <a:off x="7094476" y="1444305"/>
            <a:ext cx="18533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20 600</a:t>
            </a:r>
            <a:endParaRPr/>
          </a:p>
        </p:txBody>
      </p:sp>
      <p:sp>
        <p:nvSpPr>
          <p:cNvPr id="381" name="Google Shape;381;p10"/>
          <p:cNvSpPr/>
          <p:nvPr/>
        </p:nvSpPr>
        <p:spPr>
          <a:xfrm>
            <a:off x="9019002" y="1349064"/>
            <a:ext cx="29941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Общее количество кликов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"/>
          <p:cNvSpPr txBox="1"/>
          <p:nvPr/>
        </p:nvSpPr>
        <p:spPr>
          <a:xfrm>
            <a:off x="5958456" y="436281"/>
            <a:ext cx="30605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https://lh3.googleusercontent.com/OwMlKS0kHBAUF9OtMjPfq666Qmx3-Y2WmXTdVOD8ICSX4HxKCtFg6kqQJ-6sMamovVSOJoAPvnHg0It06wkKL4juzELDbDlS749LfiP6pk2_LcKNGrYTWj_uSCggRxBLa2mh5_w" id="383" name="Google Shape;3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9130" y="2419626"/>
            <a:ext cx="2601805" cy="44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0"/>
          <p:cNvSpPr/>
          <p:nvPr/>
        </p:nvSpPr>
        <p:spPr>
          <a:xfrm>
            <a:off x="7740934" y="2864734"/>
            <a:ext cx="4475065" cy="1270585"/>
          </a:xfrm>
          <a:prstGeom prst="flowChartManualInput">
            <a:avLst/>
          </a:prstGeom>
          <a:solidFill>
            <a:srgbClr val="0166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10"/>
          <p:cNvPicPr preferRelativeResize="0"/>
          <p:nvPr/>
        </p:nvPicPr>
        <p:blipFill rotWithShape="1">
          <a:blip r:embed="rId4">
            <a:alphaModFix/>
          </a:blip>
          <a:srcRect b="24797" l="0" r="0" t="0"/>
          <a:stretch/>
        </p:blipFill>
        <p:spPr>
          <a:xfrm>
            <a:off x="3435213" y="2133894"/>
            <a:ext cx="6065393" cy="470046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0"/>
          <p:cNvSpPr txBox="1"/>
          <p:nvPr/>
        </p:nvSpPr>
        <p:spPr>
          <a:xfrm>
            <a:off x="349732" y="3473795"/>
            <a:ext cx="449250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Механика: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87" name="Google Shape;387;p10"/>
          <p:cNvSpPr/>
          <p:nvPr/>
        </p:nvSpPr>
        <p:spPr>
          <a:xfrm>
            <a:off x="7910681" y="2007714"/>
            <a:ext cx="15119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2 585</a:t>
            </a:r>
            <a:endParaRPr/>
          </a:p>
        </p:txBody>
      </p:sp>
      <p:sp>
        <p:nvSpPr>
          <p:cNvPr id="388" name="Google Shape;388;p10"/>
          <p:cNvSpPr/>
          <p:nvPr/>
        </p:nvSpPr>
        <p:spPr>
          <a:xfrm>
            <a:off x="9352992" y="1827125"/>
            <a:ext cx="278939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Конверсий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*клики на кнопку «получить промокод»,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«получить скидку 20%», отправка формы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анализов на расшифровку.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0"/>
          <p:cNvSpPr/>
          <p:nvPr/>
        </p:nvSpPr>
        <p:spPr>
          <a:xfrm>
            <a:off x="8668122" y="3053437"/>
            <a:ext cx="13903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0,40%</a:t>
            </a:r>
            <a:r>
              <a:rPr b="0" i="0" lang="ru-RU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0"/>
          <p:cNvSpPr/>
          <p:nvPr/>
        </p:nvSpPr>
        <p:spPr>
          <a:xfrm>
            <a:off x="10019400" y="3212735"/>
            <a:ext cx="14809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CTR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0"/>
          <p:cNvSpPr/>
          <p:nvPr/>
        </p:nvSpPr>
        <p:spPr>
          <a:xfrm>
            <a:off x="358876" y="3994204"/>
            <a:ext cx="457727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Марафон Д3 был разработан с целью привлечения внимания к проблеме нехватки витамина Д в организме многих людей.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В рамках марафона, аудитории было предложено сдать анализ на содержание витамина Д3 со скидкой 30% в партнерской лаборатории. Затем можно было прямо на странице загрузить свой анализ и получить бесплатную консультацию врача, который по результатам анализа подбирал правильные дозировки препарата, а затем была возможность приобрести Аквадетрим со скидкой 20% в партнерской сети аптек.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92" name="Google Shape;392;p10"/>
          <p:cNvSpPr/>
          <p:nvPr/>
        </p:nvSpPr>
        <p:spPr>
          <a:xfrm>
            <a:off x="8670253" y="3551289"/>
            <a:ext cx="13903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0,12%</a:t>
            </a:r>
            <a:r>
              <a:rPr b="0" i="0" lang="ru-RU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0"/>
          <p:cNvSpPr/>
          <p:nvPr/>
        </p:nvSpPr>
        <p:spPr>
          <a:xfrm>
            <a:off x="10020927" y="3708358"/>
            <a:ext cx="14809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CR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5E5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"/>
          <p:cNvSpPr/>
          <p:nvPr/>
        </p:nvSpPr>
        <p:spPr>
          <a:xfrm flipH="1">
            <a:off x="6101625" y="-9728"/>
            <a:ext cx="6084750" cy="4066162"/>
          </a:xfrm>
          <a:custGeom>
            <a:rect b="b" l="l" r="r" t="t"/>
            <a:pathLst>
              <a:path extrusionOk="0" h="4066162" w="6040877">
                <a:moveTo>
                  <a:pt x="6040877" y="0"/>
                </a:moveTo>
                <a:lnTo>
                  <a:pt x="6021421" y="3550596"/>
                </a:lnTo>
                <a:lnTo>
                  <a:pt x="0" y="4066162"/>
                </a:lnTo>
                <a:lnTo>
                  <a:pt x="0" y="29183"/>
                </a:lnTo>
                <a:lnTo>
                  <a:pt x="6040877" y="0"/>
                </a:lnTo>
                <a:close/>
              </a:path>
            </a:pathLst>
          </a:cu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1"/>
          <p:cNvSpPr/>
          <p:nvPr/>
        </p:nvSpPr>
        <p:spPr>
          <a:xfrm>
            <a:off x="-1" y="-9728"/>
            <a:ext cx="6167336" cy="4066162"/>
          </a:xfrm>
          <a:custGeom>
            <a:rect b="b" l="l" r="r" t="t"/>
            <a:pathLst>
              <a:path extrusionOk="0" h="4066162" w="6040877">
                <a:moveTo>
                  <a:pt x="6040877" y="0"/>
                </a:moveTo>
                <a:lnTo>
                  <a:pt x="6021421" y="3550596"/>
                </a:lnTo>
                <a:lnTo>
                  <a:pt x="0" y="4066162"/>
                </a:lnTo>
                <a:lnTo>
                  <a:pt x="0" y="29183"/>
                </a:lnTo>
                <a:lnTo>
                  <a:pt x="6040877" y="0"/>
                </a:lnTo>
                <a:close/>
              </a:path>
            </a:pathLst>
          </a:custGeom>
          <a:solidFill>
            <a:srgbClr val="2C3C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11"/>
          <p:cNvPicPr preferRelativeResize="0"/>
          <p:nvPr/>
        </p:nvPicPr>
        <p:blipFill rotWithShape="1">
          <a:blip r:embed="rId3">
            <a:alphaModFix/>
          </a:blip>
          <a:srcRect b="2339" l="740" r="5569" t="2569"/>
          <a:stretch/>
        </p:blipFill>
        <p:spPr>
          <a:xfrm>
            <a:off x="1891018" y="4021665"/>
            <a:ext cx="1254550" cy="1977482"/>
          </a:xfrm>
          <a:prstGeom prst="rect">
            <a:avLst/>
          </a:prstGeom>
          <a:noFill/>
          <a:ln cap="flat" cmpd="sng" w="9525">
            <a:solidFill>
              <a:srgbClr val="00A8C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2" name="Google Shape;402;p11"/>
          <p:cNvSpPr txBox="1"/>
          <p:nvPr/>
        </p:nvSpPr>
        <p:spPr>
          <a:xfrm>
            <a:off x="385999" y="373478"/>
            <a:ext cx="463066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Цель: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Увеличить узнаваемость бренда Анаферон детский внутри целевой аудитории: женщины 25-45 лет с детьми.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ГЕО - РФ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3" name="Google Shape;403;p11"/>
          <p:cNvSpPr txBox="1"/>
          <p:nvPr/>
        </p:nvSpPr>
        <p:spPr>
          <a:xfrm>
            <a:off x="383036" y="1649328"/>
            <a:ext cx="517902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Инструмент: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Pragrammatic Telecom DSP (МегаФон и Теле2)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Форматы: </a:t>
            </a: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Banners Multiformat, Fullscreen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4" name="Google Shape;404;p11"/>
          <p:cNvSpPr/>
          <p:nvPr/>
        </p:nvSpPr>
        <p:spPr>
          <a:xfrm>
            <a:off x="8347123" y="327877"/>
            <a:ext cx="27095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Охват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абонентов Мегафон и Теле2, которые видели РК</a:t>
            </a:r>
            <a:endParaRPr/>
          </a:p>
        </p:txBody>
      </p:sp>
      <p:sp>
        <p:nvSpPr>
          <p:cNvPr id="405" name="Google Shape;405;p11"/>
          <p:cNvSpPr/>
          <p:nvPr/>
        </p:nvSpPr>
        <p:spPr>
          <a:xfrm>
            <a:off x="6300729" y="325149"/>
            <a:ext cx="23879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137 468</a:t>
            </a:r>
            <a:endParaRPr/>
          </a:p>
        </p:txBody>
      </p:sp>
      <p:sp>
        <p:nvSpPr>
          <p:cNvPr id="406" name="Google Shape;406;p11"/>
          <p:cNvSpPr/>
          <p:nvPr/>
        </p:nvSpPr>
        <p:spPr>
          <a:xfrm>
            <a:off x="10281557" y="1307307"/>
            <a:ext cx="17202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11 813</a:t>
            </a:r>
            <a:endParaRPr/>
          </a:p>
        </p:txBody>
      </p:sp>
      <p:sp>
        <p:nvSpPr>
          <p:cNvPr id="407" name="Google Shape;407;p11"/>
          <p:cNvSpPr/>
          <p:nvPr/>
        </p:nvSpPr>
        <p:spPr>
          <a:xfrm>
            <a:off x="6147881" y="3531140"/>
            <a:ext cx="6060332" cy="3336588"/>
          </a:xfrm>
          <a:custGeom>
            <a:rect b="b" l="l" r="r" t="t"/>
            <a:pathLst>
              <a:path extrusionOk="0" h="3336588" w="6060332">
                <a:moveTo>
                  <a:pt x="0" y="0"/>
                </a:moveTo>
                <a:lnTo>
                  <a:pt x="1352145" y="3326860"/>
                </a:lnTo>
                <a:lnTo>
                  <a:pt x="6060332" y="3336588"/>
                </a:lnTo>
                <a:cubicBezTo>
                  <a:pt x="6057089" y="2399490"/>
                  <a:pt x="6053847" y="1462392"/>
                  <a:pt x="6050604" y="5252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"/>
          <p:cNvSpPr/>
          <p:nvPr/>
        </p:nvSpPr>
        <p:spPr>
          <a:xfrm>
            <a:off x="7897708" y="1330190"/>
            <a:ext cx="240731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Уникальные покупки препарата «Анаферон детский»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среди</a:t>
            </a:r>
            <a:r>
              <a:rPr b="1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абонентов Мегафон и ТЕЛЕ2 во время РК +2 недели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(01.02-15.03) </a:t>
            </a:r>
            <a:endParaRPr/>
          </a:p>
        </p:txBody>
      </p:sp>
      <p:sp>
        <p:nvSpPr>
          <p:cNvPr id="409" name="Google Shape;409;p11"/>
          <p:cNvSpPr txBox="1"/>
          <p:nvPr/>
        </p:nvSpPr>
        <p:spPr>
          <a:xfrm>
            <a:off x="385513" y="4876854"/>
            <a:ext cx="105472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Абоненты МегаФон и Теле2</a:t>
            </a:r>
            <a:endParaRPr/>
          </a:p>
        </p:txBody>
      </p:sp>
      <p:sp>
        <p:nvSpPr>
          <p:cNvPr id="410" name="Google Shape;410;p11"/>
          <p:cNvSpPr/>
          <p:nvPr/>
        </p:nvSpPr>
        <p:spPr>
          <a:xfrm>
            <a:off x="4735260" y="1835108"/>
            <a:ext cx="2820471" cy="280622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1"/>
          <p:cNvSpPr txBox="1"/>
          <p:nvPr/>
        </p:nvSpPr>
        <p:spPr>
          <a:xfrm>
            <a:off x="4908358" y="4804654"/>
            <a:ext cx="17884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Мэтчинг чеков ОДФ с данными МегаФон и Теле2 </a:t>
            </a:r>
            <a:endParaRPr/>
          </a:p>
        </p:txBody>
      </p:sp>
      <p:sp>
        <p:nvSpPr>
          <p:cNvPr id="412" name="Google Shape;412;p11"/>
          <p:cNvSpPr/>
          <p:nvPr/>
        </p:nvSpPr>
        <p:spPr>
          <a:xfrm>
            <a:off x="10315157" y="2866497"/>
            <a:ext cx="14830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5 383</a:t>
            </a:r>
            <a:endParaRPr/>
          </a:p>
        </p:txBody>
      </p:sp>
      <p:sp>
        <p:nvSpPr>
          <p:cNvPr id="413" name="Google Shape;413;p11"/>
          <p:cNvSpPr/>
          <p:nvPr/>
        </p:nvSpPr>
        <p:spPr>
          <a:xfrm>
            <a:off x="7494685" y="2751658"/>
            <a:ext cx="282047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Уникальные покупки «Анаферон детский»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среди абонентов Мегафон и ТЕЛЕ2, кто видел РК (01.02-15.03)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14" name="Google Shape;414;p11"/>
          <p:cNvSpPr txBox="1"/>
          <p:nvPr/>
        </p:nvSpPr>
        <p:spPr>
          <a:xfrm>
            <a:off x="378306" y="4190109"/>
            <a:ext cx="21293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Механика: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15" name="Google Shape;415;p11"/>
          <p:cNvSpPr/>
          <p:nvPr/>
        </p:nvSpPr>
        <p:spPr>
          <a:xfrm>
            <a:off x="1397660" y="6015230"/>
            <a:ext cx="27188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Programmatic Telecom DSP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1"/>
          <p:cNvSpPr txBox="1"/>
          <p:nvPr/>
        </p:nvSpPr>
        <p:spPr>
          <a:xfrm>
            <a:off x="10116436" y="5315105"/>
            <a:ext cx="15773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Аудитория, которой не была показана реклама</a:t>
            </a:r>
            <a:endParaRPr/>
          </a:p>
        </p:txBody>
      </p:sp>
      <p:sp>
        <p:nvSpPr>
          <p:cNvPr id="417" name="Google Shape;417;p11"/>
          <p:cNvSpPr txBox="1"/>
          <p:nvPr/>
        </p:nvSpPr>
        <p:spPr>
          <a:xfrm>
            <a:off x="8498477" y="5224347"/>
            <a:ext cx="12512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Аудитория, которой была показана реклама</a:t>
            </a:r>
            <a:endParaRPr/>
          </a:p>
        </p:txBody>
      </p:sp>
      <p:sp>
        <p:nvSpPr>
          <p:cNvPr id="418" name="Google Shape;418;p11"/>
          <p:cNvSpPr txBox="1"/>
          <p:nvPr/>
        </p:nvSpPr>
        <p:spPr>
          <a:xfrm>
            <a:off x="3622906" y="4793173"/>
            <a:ext cx="10596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Покупка данных ОФД</a:t>
            </a:r>
            <a:endParaRPr/>
          </a:p>
        </p:txBody>
      </p:sp>
      <p:cxnSp>
        <p:nvCxnSpPr>
          <p:cNvPr id="419" name="Google Shape;419;p11"/>
          <p:cNvCxnSpPr/>
          <p:nvPr/>
        </p:nvCxnSpPr>
        <p:spPr>
          <a:xfrm>
            <a:off x="11056692" y="1932689"/>
            <a:ext cx="0" cy="91285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med" w="med" type="oval"/>
            <a:tailEnd len="med" w="med" type="triangle"/>
          </a:ln>
        </p:spPr>
      </p:cxnSp>
      <p:graphicFrame>
        <p:nvGraphicFramePr>
          <p:cNvPr id="420" name="Google Shape;420;p11"/>
          <p:cNvGraphicFramePr/>
          <p:nvPr/>
        </p:nvGraphicFramePr>
        <p:xfrm>
          <a:off x="7166843" y="3758407"/>
          <a:ext cx="4020023" cy="3099593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21" name="Google Shape;421;p11"/>
          <p:cNvSpPr/>
          <p:nvPr/>
        </p:nvSpPr>
        <p:spPr>
          <a:xfrm>
            <a:off x="1440553" y="5046482"/>
            <a:ext cx="275055" cy="355729"/>
          </a:xfrm>
          <a:prstGeom prst="chevron">
            <a:avLst>
              <a:gd fmla="val 50000" name="adj"/>
            </a:avLst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1"/>
          <p:cNvSpPr/>
          <p:nvPr/>
        </p:nvSpPr>
        <p:spPr>
          <a:xfrm>
            <a:off x="3331487" y="5046481"/>
            <a:ext cx="275055" cy="355729"/>
          </a:xfrm>
          <a:prstGeom prst="chevron">
            <a:avLst>
              <a:gd fmla="val 50000" name="adj"/>
            </a:avLst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1"/>
          <p:cNvSpPr/>
          <p:nvPr/>
        </p:nvSpPr>
        <p:spPr>
          <a:xfrm>
            <a:off x="4572016" y="5024066"/>
            <a:ext cx="275055" cy="355729"/>
          </a:xfrm>
          <a:prstGeom prst="chevron">
            <a:avLst>
              <a:gd fmla="val 50000" name="adj"/>
            </a:avLst>
          </a:pr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1"/>
          <p:cNvSpPr txBox="1"/>
          <p:nvPr/>
        </p:nvSpPr>
        <p:spPr>
          <a:xfrm>
            <a:off x="4798039" y="2497444"/>
            <a:ext cx="277832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O2O</a:t>
            </a:r>
            <a:endParaRPr b="1" i="0" sz="88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4966049" y="3503990"/>
            <a:ext cx="23663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коммуникация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1"/>
          <p:cNvSpPr txBox="1"/>
          <p:nvPr/>
        </p:nvSpPr>
        <p:spPr>
          <a:xfrm>
            <a:off x="7451932" y="6464798"/>
            <a:ext cx="17946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*CR - объем продаж</a:t>
            </a:r>
            <a:endParaRPr/>
          </a:p>
        </p:txBody>
      </p:sp>
      <p:sp>
        <p:nvSpPr>
          <p:cNvPr id="427" name="Google Shape;427;p11"/>
          <p:cNvSpPr txBox="1"/>
          <p:nvPr/>
        </p:nvSpPr>
        <p:spPr>
          <a:xfrm>
            <a:off x="297678" y="6627168"/>
            <a:ext cx="17946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Источник: Pharmatic</a:t>
            </a:r>
            <a:endParaRPr b="0" i="0" sz="9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25"/>
          <p:cNvPicPr preferRelativeResize="0"/>
          <p:nvPr/>
        </p:nvPicPr>
        <p:blipFill rotWithShape="1">
          <a:blip r:embed="rId3">
            <a:alphaModFix/>
          </a:blip>
          <a:srcRect b="0" l="30571" r="0" t="0"/>
          <a:stretch/>
        </p:blipFill>
        <p:spPr>
          <a:xfrm>
            <a:off x="0" y="-33027"/>
            <a:ext cx="8469310" cy="686772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5"/>
          <p:cNvSpPr/>
          <p:nvPr/>
        </p:nvSpPr>
        <p:spPr>
          <a:xfrm>
            <a:off x="0" y="-16311"/>
            <a:ext cx="12198488" cy="6880893"/>
          </a:xfrm>
          <a:prstGeom prst="rect">
            <a:avLst/>
          </a:prstGeom>
          <a:solidFill>
            <a:schemeClr val="dk1">
              <a:alpha val="6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5"/>
          <p:cNvSpPr/>
          <p:nvPr/>
        </p:nvSpPr>
        <p:spPr>
          <a:xfrm>
            <a:off x="5309659" y="-59358"/>
            <a:ext cx="6882341" cy="6917358"/>
          </a:xfrm>
          <a:custGeom>
            <a:rect b="b" l="l" r="r" t="t"/>
            <a:pathLst>
              <a:path extrusionOk="0" h="6877840" w="6547558">
                <a:moveTo>
                  <a:pt x="1050587" y="10112"/>
                </a:moveTo>
                <a:lnTo>
                  <a:pt x="1108953" y="5263049"/>
                </a:lnTo>
                <a:lnTo>
                  <a:pt x="0" y="6877840"/>
                </a:lnTo>
                <a:lnTo>
                  <a:pt x="6536987" y="6868112"/>
                </a:lnTo>
                <a:cubicBezTo>
                  <a:pt x="6533744" y="4585355"/>
                  <a:pt x="6550380" y="2282757"/>
                  <a:pt x="6547137" y="0"/>
                </a:cubicBezTo>
                <a:lnTo>
                  <a:pt x="1050587" y="10112"/>
                </a:lnTo>
                <a:close/>
              </a:path>
            </a:pathLst>
          </a:custGeom>
          <a:solidFill>
            <a:srgbClr val="00A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5"/>
          <p:cNvSpPr/>
          <p:nvPr/>
        </p:nvSpPr>
        <p:spPr>
          <a:xfrm>
            <a:off x="510380" y="1050233"/>
            <a:ext cx="6039255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Маркетинг влияния (influencer marketing) — </a:t>
            </a: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продвижение бренда или продукта</a:t>
            </a: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(товара и услуги) </a:t>
            </a:r>
            <a:r>
              <a:rPr b="1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через лидеров мнений</a:t>
            </a: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Главный принцип данного вида рекламы — нативная и ненавязчивая подача информации через рекомендации и продакт-плейсмент. Данное направление маркетинга позволяет бренду наладить прямые и более доверительные отношения с целевой аудиторией.</a:t>
            </a:r>
            <a:b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</a:br>
            <a:b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</a:br>
            <a:endParaRPr b="0" i="0" sz="14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43" name="Google Shape;443;p25"/>
          <p:cNvSpPr/>
          <p:nvPr/>
        </p:nvSpPr>
        <p:spPr>
          <a:xfrm>
            <a:off x="6676993" y="1261506"/>
            <a:ext cx="51489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40404"/>
                </a:solidFill>
                <a:latin typeface="Jost"/>
                <a:ea typeface="Jost"/>
                <a:cs typeface="Jost"/>
                <a:sym typeface="Jost"/>
              </a:rPr>
              <a:t>Три казахстанских блогера — Мадина Толепова, Улугбек Шарипов и Карина Сыздыкова в течение месяца принимали витамины Д и правдиво рассказывали об ощущениях в дневниках и на своих страницах в Instagram.</a:t>
            </a:r>
            <a:endParaRPr b="0" i="0" sz="14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44" name="Google Shape;444;p25"/>
          <p:cNvSpPr/>
          <p:nvPr/>
        </p:nvSpPr>
        <p:spPr>
          <a:xfrm>
            <a:off x="763598" y="3989390"/>
            <a:ext cx="49311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естественная интеграция рекламного сообщения в пост или видео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5"/>
          <p:cNvSpPr txBox="1"/>
          <p:nvPr/>
        </p:nvSpPr>
        <p:spPr>
          <a:xfrm>
            <a:off x="264268" y="2928312"/>
            <a:ext cx="7254071" cy="646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446" name="Google Shape;446;p25"/>
          <p:cNvPicPr preferRelativeResize="0"/>
          <p:nvPr/>
        </p:nvPicPr>
        <p:blipFill rotWithShape="1">
          <a:blip r:embed="rId4">
            <a:alphaModFix/>
          </a:blip>
          <a:srcRect b="6108" l="0" r="0" t="0"/>
          <a:stretch/>
        </p:blipFill>
        <p:spPr>
          <a:xfrm>
            <a:off x="6766454" y="2329890"/>
            <a:ext cx="3145220" cy="4528110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pic>
        <p:nvPicPr>
          <p:cNvPr id="447" name="Google Shape;44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6022" y="2277232"/>
            <a:ext cx="2834255" cy="4580768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pic>
        <p:nvPicPr>
          <p:cNvPr descr="https://vitamind.kz/marathon/img/Madina.png" id="448" name="Google Shape;44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83149" y="2343055"/>
            <a:ext cx="2577459" cy="4528110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449" name="Google Shape;449;p25"/>
          <p:cNvSpPr/>
          <p:nvPr/>
        </p:nvSpPr>
        <p:spPr>
          <a:xfrm>
            <a:off x="6694084" y="441325"/>
            <a:ext cx="480546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Пример интеграции – Марафон Д3 от компании SANTO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5"/>
          <p:cNvSpPr txBox="1"/>
          <p:nvPr/>
        </p:nvSpPr>
        <p:spPr>
          <a:xfrm>
            <a:off x="559207" y="448713"/>
            <a:ext cx="7254071" cy="646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Influencer-marketing</a:t>
            </a:r>
            <a:endParaRPr b="1" i="0" sz="32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1" name="Google Shape;451;p25"/>
          <p:cNvSpPr/>
          <p:nvPr/>
        </p:nvSpPr>
        <p:spPr>
          <a:xfrm>
            <a:off x="510380" y="3456144"/>
            <a:ext cx="43327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Наиболее популярные форматы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>
            <a:off x="763598" y="4645746"/>
            <a:ext cx="21291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обзор товара или услуги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>
            <a:off x="763598" y="5090359"/>
            <a:ext cx="16337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рекламная вставка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>
            <a:off x="763598" y="5519077"/>
            <a:ext cx="11913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спецпроекты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5"/>
          <p:cNvSpPr/>
          <p:nvPr/>
        </p:nvSpPr>
        <p:spPr>
          <a:xfrm>
            <a:off x="757502" y="5947795"/>
            <a:ext cx="20457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розыгрыши и конкурсы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Маркеры-галочки" id="456" name="Google Shape;45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66" y="3989390"/>
            <a:ext cx="410105" cy="410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керы-галочки" id="457" name="Google Shape;45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66" y="4614411"/>
            <a:ext cx="410105" cy="410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керы-галочки" id="458" name="Google Shape;45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66" y="5034379"/>
            <a:ext cx="410105" cy="410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керы-галочки" id="459" name="Google Shape;45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66" y="5454347"/>
            <a:ext cx="410105" cy="410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керы-галочки" id="460" name="Google Shape;46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66" y="5896630"/>
            <a:ext cx="410105" cy="410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wunder_основная">
      <a:dk1>
        <a:srgbClr val="171717"/>
      </a:dk1>
      <a:lt1>
        <a:srgbClr val="FFFFFF"/>
      </a:lt1>
      <a:dk2>
        <a:srgbClr val="171717"/>
      </a:dk2>
      <a:lt2>
        <a:srgbClr val="FFFFFF"/>
      </a:lt2>
      <a:accent1>
        <a:srgbClr val="910010"/>
      </a:accent1>
      <a:accent2>
        <a:srgbClr val="222E3A"/>
      </a:accent2>
      <a:accent3>
        <a:srgbClr val="0099B5"/>
      </a:accent3>
      <a:accent4>
        <a:srgbClr val="FFD200"/>
      </a:accent4>
      <a:accent5>
        <a:srgbClr val="A67D0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2021-07-29T04:08:58Z</dcterms:created>
  <dc:creator>Руснак Альбина Андреевна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1033-3.1.3.5746</vt:lpwstr>
  </property>
</Properties>
</file>